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9" r:id="rId4"/>
  </p:sldMasterIdLst>
  <p:notesMasterIdLst>
    <p:notesMasterId r:id="rId25"/>
  </p:notesMasterIdLst>
  <p:sldIdLst>
    <p:sldId id="257" r:id="rId5"/>
    <p:sldId id="275" r:id="rId6"/>
    <p:sldId id="267" r:id="rId7"/>
    <p:sldId id="272" r:id="rId8"/>
    <p:sldId id="270" r:id="rId9"/>
    <p:sldId id="277" r:id="rId10"/>
    <p:sldId id="273" r:id="rId11"/>
    <p:sldId id="278" r:id="rId12"/>
    <p:sldId id="279" r:id="rId13"/>
    <p:sldId id="280" r:id="rId14"/>
    <p:sldId id="285" r:id="rId15"/>
    <p:sldId id="284" r:id="rId16"/>
    <p:sldId id="283" r:id="rId17"/>
    <p:sldId id="287" r:id="rId18"/>
    <p:sldId id="288" r:id="rId19"/>
    <p:sldId id="289" r:id="rId20"/>
    <p:sldId id="290" r:id="rId21"/>
    <p:sldId id="291" r:id="rId22"/>
    <p:sldId id="293" r:id="rId23"/>
    <p:sldId id="2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93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0" pos="914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orient="horz" pos="1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6A4"/>
    <a:srgbClr val="008000"/>
    <a:srgbClr val="D8EEC0"/>
    <a:srgbClr val="D5FFEA"/>
    <a:srgbClr val="CCFFFF"/>
    <a:srgbClr val="CCECFF"/>
    <a:srgbClr val="D5FFAB"/>
    <a:srgbClr val="CCFF99"/>
    <a:srgbClr val="CCFF66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1" y="202"/>
      </p:cViewPr>
      <p:guideLst>
        <p:guide pos="393"/>
        <p:guide orient="horz" pos="504"/>
        <p:guide pos="914"/>
        <p:guide orient="horz" pos="3952"/>
        <p:guide orient="horz" pos="11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0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3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8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1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57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2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0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9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39FE2-C7BB-439D-8EFA-EB059A6AF0B6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31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dNNmr4u565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hyperlink" Target="https://youtu.be/dNNmr4u565g?list=PLQkK7txx_NNbGpflRjSbJTg18-XXOcoId&amp;t=24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hyperlink" Target="https://youtu.be/dNNmr4u565g?list=PLQkK7txx_NNbGpflRjSbJTg18-XXOcoId&amp;t=95" TargetMode="External"/><Relationship Id="rId12" Type="http://schemas.openxmlformats.org/officeDocument/2006/relationships/image" Target="../media/image32.png"/><Relationship Id="rId17" Type="http://schemas.openxmlformats.org/officeDocument/2006/relationships/image" Target="../media/image120.png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5" Type="http://schemas.openxmlformats.org/officeDocument/2006/relationships/image" Target="../media/image350.png"/><Relationship Id="rId10" Type="http://schemas.openxmlformats.org/officeDocument/2006/relationships/image" Target="../media/image30.png"/><Relationship Id="rId19" Type="http://schemas.openxmlformats.org/officeDocument/2006/relationships/image" Target="../media/image4.png"/><Relationship Id="rId4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3" Type="http://schemas.openxmlformats.org/officeDocument/2006/relationships/image" Target="../media/image36.png"/><Relationship Id="rId12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37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9.png"/><Relationship Id="rId14" Type="http://schemas.openxmlformats.org/officeDocument/2006/relationships/hyperlink" Target="https://youtu.be/dNNmr4u565g?list=PLQkK7txx_NNbGpflRjSbJTg18-XXOcoId&amp;t=175" TargetMode="Externa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430.png"/><Relationship Id="rId3" Type="http://schemas.openxmlformats.org/officeDocument/2006/relationships/image" Target="../media/image40.png"/><Relationship Id="rId21" Type="http://schemas.openxmlformats.org/officeDocument/2006/relationships/image" Target="../media/image46.png"/><Relationship Id="rId12" Type="http://schemas.openxmlformats.org/officeDocument/2006/relationships/image" Target="../media/image320.png"/><Relationship Id="rId2" Type="http://schemas.openxmlformats.org/officeDocument/2006/relationships/image" Target="../media/image370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24" Type="http://schemas.openxmlformats.org/officeDocument/2006/relationships/image" Target="../media/image4.png"/><Relationship Id="rId15" Type="http://schemas.openxmlformats.org/officeDocument/2006/relationships/image" Target="../media/image42.png"/><Relationship Id="rId23" Type="http://schemas.openxmlformats.org/officeDocument/2006/relationships/hyperlink" Target="https://youtu.be/dNNmr4u565g?list=PLQkK7txx_NNbGpflRjSbJTg18-XXOcoId&amp;t=242" TargetMode="External"/><Relationship Id="rId10" Type="http://schemas.openxmlformats.org/officeDocument/2006/relationships/image" Target="../media/image30.png"/><Relationship Id="rId19" Type="http://schemas.openxmlformats.org/officeDocument/2006/relationships/image" Target="../media/image44.png"/><Relationship Id="rId9" Type="http://schemas.openxmlformats.org/officeDocument/2006/relationships/image" Target="../media/image290.png"/><Relationship Id="rId14" Type="http://schemas.openxmlformats.org/officeDocument/2006/relationships/image" Target="../media/image41.pn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Tw-HEcvgnM" TargetMode="Externa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0.png"/><Relationship Id="rId7" Type="http://schemas.openxmlformats.org/officeDocument/2006/relationships/hyperlink" Target="https://youtu.be/w5AqSP3U0nU" TargetMode="External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hyperlink" Target="https://youtu.be/qi4qxGC5HTw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40.png"/><Relationship Id="rId4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youtu.be/qi4qxGC5HTw?list=PLQkK7txx_NNbGpflRjSbJTg18-XXOcoId&amp;t=53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hyperlink" Target="https://youtu.be/qi4qxGC5HTw?list=PLQkK7txx_NNbGpflRjSbJTg18-XXOcoId&amp;t=203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66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6.pn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3.png"/><Relationship Id="rId9" Type="http://schemas.openxmlformats.org/officeDocument/2006/relationships/image" Target="../media/image64.pn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S74gpHK7M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youtu.be/Soa5m-slYN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hyperlink" Target="https://youtu.be/Soa5m-slYNM?list=PLQkK7txx_NNbGpflRjSbJTg18-XXOcoId&amp;t=14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msjaN_0a1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M_d59TZ9jmQ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youtu.be/2WlYoMfl1N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325457"/>
            <a:ext cx="6368142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6600"/>
                </a:solidFill>
              </a:rPr>
              <a:t>Diodes and Rectifiers</a:t>
            </a:r>
            <a:endParaRPr lang="en-US" dirty="0"/>
          </a:p>
        </p:txBody>
      </p:sp>
      <p:pic>
        <p:nvPicPr>
          <p:cNvPr id="4" name="Picture 3" descr="A picture containing blur">
            <a:extLst>
              <a:ext uri="{FF2B5EF4-FFF2-40B4-BE49-F238E27FC236}">
                <a16:creationId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8" r="2471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8688" y="1845734"/>
            <a:ext cx="581699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SG"/>
              <a:t> Unit 18 Semiconductors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/>
              <a:t> Unit 19 Diode Applications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/>
              <a:t> Unit 20 Special Purpose Diodes</a:t>
            </a:r>
          </a:p>
        </p:txBody>
      </p:sp>
    </p:spTree>
    <p:extLst>
      <p:ext uri="{BB962C8B-B14F-4D97-AF65-F5344CB8AC3E}">
        <p14:creationId xmlns:p14="http://schemas.microsoft.com/office/powerpoint/2010/main" val="18431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17/18 </a:t>
            </a: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S2 B2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161" y="575351"/>
            <a:ext cx="10867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marR="0" lvl="0" indent="-5381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SG" sz="2400" dirty="0">
                <a:solidFill>
                  <a:prstClr val="black"/>
                </a:solidFill>
                <a:latin typeface="Cambria" panose="02040503050406030204" pitchFamily="18" charset="0"/>
              </a:rPr>
              <a:t>(a)	The output of a dc power supply after rectification and filtering is a DC voltage with a small ripple riding on it. Name a device that can further improve the output to an almost perfect DC voltage.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8481" y="1775680"/>
            <a:ext cx="2977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400" b="0" u="sng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400">
                <a:solidFill>
                  <a:srgbClr val="0000FF"/>
                </a:solidFill>
                <a:latin typeface="Cambria Math" panose="02040503050406030204" pitchFamily="18" charset="0"/>
              </a:rPr>
              <a:t>Voltage regulator.</a:t>
            </a:r>
            <a:endParaRPr lang="en-SG" sz="2400" b="0" dirty="0">
              <a:solidFill>
                <a:srgbClr val="0000FF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5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161" y="567822"/>
                <a:ext cx="592497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9263" algn="l"/>
                  </a:tabLst>
                  <a:defRPr/>
                </a:pP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</a:t>
                </a:r>
                <a:r>
                  <a:rPr lang="en-SG" sz="2200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i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)	A silicon diode is used in the circuit. Sketch the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,</a:t>
                </a:r>
                <a:r>
                  <a:rPr kumimoji="0" lang="en-SG" sz="2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</a:t>
                </a:r>
                <a:r>
                  <a:rPr lang="en-SG" sz="2200" dirty="0" smtClea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and indicate </a:t>
                </a:r>
                <a:r>
                  <a:rPr kumimoji="0" lang="en-SG" sz="2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the </a:t>
                </a:r>
                <a:r>
                  <a:rPr kumimoji="0" lang="en-SG" sz="2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maximum and minimum values.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567822"/>
                <a:ext cx="5924979" cy="1446550"/>
              </a:xfrm>
              <a:prstGeom prst="rect">
                <a:avLst/>
              </a:prstGeom>
              <a:blipFill>
                <a:blip r:embed="rId2"/>
                <a:stretch>
                  <a:fillRect l="-1337" t="-2954" b="-80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528480" y="1975355"/>
            <a:ext cx="596360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SG" sz="2200" b="0" u="sng" dirty="0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200" dirty="0">
                <a:solidFill>
                  <a:srgbClr val="0000FF"/>
                </a:solidFill>
                <a:latin typeface="Cambria Math" panose="02040503050406030204" pitchFamily="18" charset="0"/>
              </a:rPr>
              <a:t>During the positive half cycle, the diode is reverse biased. Therefore no current flows through the diode. </a:t>
            </a:r>
          </a:p>
        </p:txBody>
      </p: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2 of 5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130984" y="3527116"/>
                <a:ext cx="3973005" cy="86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SG" sz="2200" i="1">
                  <a:solidFill>
                    <a:srgbClr val="66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84" y="3527116"/>
                <a:ext cx="3973005" cy="860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024556" y="4401409"/>
                <a:ext cx="2631770" cy="84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22+33</m:t>
                          </m:r>
                        </m:den>
                      </m:f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SG" sz="2200" i="1">
                  <a:solidFill>
                    <a:srgbClr val="66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56" y="4401409"/>
                <a:ext cx="2631770" cy="840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024556" y="5269733"/>
                <a:ext cx="171940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=0.6 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200" i="1">
                  <a:solidFill>
                    <a:srgbClr val="66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56" y="5269733"/>
                <a:ext cx="1719401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171838" y="3697130"/>
                <a:ext cx="3553789" cy="454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d>
                          <m:dPr>
                            <m:ctrlPr>
                              <a:rPr lang="en-SG" sz="22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200" b="0" i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</m:d>
                      </m:sub>
                    </m:sSub>
                    <m:r>
                      <a:rPr lang="en-SG" sz="2200" b="0" i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200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0.6 </m:t>
                    </m:r>
                    <m:sSub>
                      <m:sSubPr>
                        <m:ctrlPr>
                          <a:rPr lang="en-SG" sz="22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  <m:d>
                          <m:dPr>
                            <m:ctrlPr>
                              <a:rPr lang="en-SG" sz="22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200" b="0" i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</m:d>
                      </m:sub>
                    </m:sSub>
                  </m:oMath>
                </a14:m>
                <a:r>
                  <a:rPr lang="en-SG" sz="2200" i="1">
                    <a:solidFill>
                      <a:srgbClr val="660066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838" y="3697130"/>
                <a:ext cx="3553789" cy="454548"/>
              </a:xfrm>
              <a:prstGeom prst="rect">
                <a:avLst/>
              </a:prstGeom>
              <a:blipFill>
                <a:blip r:embed="rId6"/>
                <a:stretch>
                  <a:fillRect l="-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311167" y="4110365"/>
                <a:ext cx="1796514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0.6×5</m:t>
                      </m:r>
                    </m:oMath>
                  </m:oMathPara>
                </a14:m>
                <a:endParaRPr lang="en-SG" sz="2200" i="1">
                  <a:solidFill>
                    <a:srgbClr val="66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167" y="4110365"/>
                <a:ext cx="1796514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311166" y="4532132"/>
                <a:ext cx="211750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2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n-SG" sz="22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 i="1">
                  <a:solidFill>
                    <a:srgbClr val="66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166" y="4532132"/>
                <a:ext cx="2117501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17/18 </a:t>
            </a: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S2 B2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642244" y="355742"/>
            <a:ext cx="5371213" cy="2255830"/>
            <a:chOff x="6687964" y="1149531"/>
            <a:chExt cx="5371213" cy="2255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22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2817" r="-281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8575490" y="1703478"/>
              <a:ext cx="573044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0" name="Freeform 36"/>
            <p:cNvSpPr>
              <a:spLocks/>
            </p:cNvSpPr>
            <p:nvPr/>
          </p:nvSpPr>
          <p:spPr bwMode="auto">
            <a:xfrm flipH="1">
              <a:off x="9598175" y="1703479"/>
              <a:ext cx="1619867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 flipV="1">
              <a:off x="10062001" y="2577178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10056982" y="1703478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9923650" y="2332229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Isosceles Triangle 105"/>
            <p:cNvSpPr/>
            <p:nvPr/>
          </p:nvSpPr>
          <p:spPr>
            <a:xfrm>
              <a:off x="9937541" y="2362758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8575293" y="2675597"/>
              <a:ext cx="2642752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86789" y="231986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9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0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8349328" y="2221397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8428667" y="2355213"/>
              <a:ext cx="296960" cy="201388"/>
              <a:chOff x="4619332" y="3565528"/>
              <a:chExt cx="296960" cy="201388"/>
            </a:xfrm>
          </p:grpSpPr>
          <p:sp>
            <p:nvSpPr>
              <p:cNvPr id="136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7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5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7461433" y="1903428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 Box 78"/>
            <p:cNvSpPr txBox="1">
              <a:spLocks noChangeArrowheads="1"/>
            </p:cNvSpPr>
            <p:nvPr/>
          </p:nvSpPr>
          <p:spPr bwMode="auto">
            <a:xfrm>
              <a:off x="6687964" y="1981498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3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3333"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 Box 78"/>
            <p:cNvSpPr txBox="1">
              <a:spLocks noChangeArrowheads="1"/>
            </p:cNvSpPr>
            <p:nvPr/>
          </p:nvSpPr>
          <p:spPr bwMode="auto">
            <a:xfrm>
              <a:off x="6687964" y="256039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7437254" y="2162191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 Box 78"/>
            <p:cNvSpPr txBox="1">
              <a:spLocks noChangeArrowheads="1"/>
            </p:cNvSpPr>
            <p:nvPr/>
          </p:nvSpPr>
          <p:spPr bwMode="auto">
            <a:xfrm>
              <a:off x="6687964" y="227038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7463924" y="2162790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Freeform 122"/>
            <p:cNvSpPr/>
            <p:nvPr/>
          </p:nvSpPr>
          <p:spPr>
            <a:xfrm flipV="1">
              <a:off x="7735251" y="2449779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4" name="Text Box 78"/>
            <p:cNvSpPr txBox="1">
              <a:spLocks noChangeArrowheads="1"/>
            </p:cNvSpPr>
            <p:nvPr/>
          </p:nvSpPr>
          <p:spPr bwMode="auto">
            <a:xfrm>
              <a:off x="7842477" y="2412752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7437254" y="2745058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7427729" y="2456482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140976" y="1580032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28" name="Line 31">
              <a:extLst>
                <a:ext uri="{FF2B5EF4-FFF2-40B4-BE49-F238E27FC236}">
                  <a16:creationId xmlns:a16="http://schemas.microsoft.com/office/drawing/2014/main" id="{07E423B8-569C-4F2B-AC8B-ADD8565A2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2806" y="3197797"/>
              <a:ext cx="0" cy="7765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29" name="Line 35">
              <a:extLst>
                <a:ext uri="{FF2B5EF4-FFF2-40B4-BE49-F238E27FC236}">
                  <a16:creationId xmlns:a16="http://schemas.microsoft.com/office/drawing/2014/main" id="{E7C3737A-8270-4E5C-A9E6-CEBD4845A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147" y="3286811"/>
              <a:ext cx="2443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0" name="Line 36">
              <a:extLst>
                <a:ext uri="{FF2B5EF4-FFF2-40B4-BE49-F238E27FC236}">
                  <a16:creationId xmlns:a16="http://schemas.microsoft.com/office/drawing/2014/main" id="{A34A8BDE-87DE-43FB-A982-E353AE371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1628" y="3346601"/>
              <a:ext cx="1453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1" name="Line 37">
              <a:extLst>
                <a:ext uri="{FF2B5EF4-FFF2-40B4-BE49-F238E27FC236}">
                  <a16:creationId xmlns:a16="http://schemas.microsoft.com/office/drawing/2014/main" id="{479E8863-C5F5-4034-BAFC-86B1FF5D3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34924" y="3405361"/>
              <a:ext cx="587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33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546" r="-283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1461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35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0163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</p:grpSp>
      <p:pic>
        <p:nvPicPr>
          <p:cNvPr id="51" name="Picture 50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2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8480" y="2024136"/>
                <a:ext cx="5963607" cy="2678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SG" sz="2200" b="0" u="sng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Solution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During the negative half cycle,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no current flows through the diode 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initially. But as the input voltage continues to drop, the diode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turns on and conducts 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eventually, and the output voltage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will be 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clipped at about </a:t>
                </a:r>
                <a14:m>
                  <m:oMath xmlns:m="http://schemas.openxmlformats.org/officeDocument/2006/math">
                    <m:r>
                      <a:rPr lang="en-SG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−0.7 </m:t>
                    </m:r>
                    <m:r>
                      <m:rPr>
                        <m:sty m:val="p"/>
                      </m:rPr>
                      <a:rPr lang="en-SG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SG" sz="2200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. 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SG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  <m:d>
                            <m:dPr>
                              <m:ctrlPr>
                                <a:rPr lang="en-SG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sub>
                      </m:sSub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0.7 </m:t>
                      </m:r>
                      <m:r>
                        <m:rPr>
                          <m:sty m:val="p"/>
                        </m:rPr>
                        <a:rPr lang="en-SG" sz="22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SG" sz="22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sz="220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0" y="2024136"/>
                <a:ext cx="5963607" cy="2678234"/>
              </a:xfrm>
              <a:prstGeom prst="rect">
                <a:avLst/>
              </a:prstGeom>
              <a:blipFill>
                <a:blip r:embed="rId2"/>
                <a:stretch>
                  <a:fillRect l="-1329" t="-1595" r="-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3 of 5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6642244" y="355742"/>
            <a:ext cx="5371213" cy="2255830"/>
            <a:chOff x="6687964" y="1149531"/>
            <a:chExt cx="5371213" cy="2255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22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2817" r="-281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Freeform 36"/>
            <p:cNvSpPr>
              <a:spLocks/>
            </p:cNvSpPr>
            <p:nvPr/>
          </p:nvSpPr>
          <p:spPr bwMode="auto">
            <a:xfrm>
              <a:off x="8575490" y="1703478"/>
              <a:ext cx="573044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55" name="Freeform 36"/>
            <p:cNvSpPr>
              <a:spLocks/>
            </p:cNvSpPr>
            <p:nvPr/>
          </p:nvSpPr>
          <p:spPr bwMode="auto">
            <a:xfrm flipH="1">
              <a:off x="9598175" y="1703479"/>
              <a:ext cx="1619867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 flipH="1" flipV="1">
              <a:off x="10062001" y="2577178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10056982" y="1703478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9923650" y="2332229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Isosceles Triangle 158"/>
            <p:cNvSpPr/>
            <p:nvPr/>
          </p:nvSpPr>
          <p:spPr>
            <a:xfrm>
              <a:off x="9937541" y="2362758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8575293" y="2675597"/>
              <a:ext cx="2642752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86789" y="231986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62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63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8349328" y="2221397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8428667" y="2355213"/>
              <a:ext cx="296960" cy="201388"/>
              <a:chOff x="4619332" y="3565528"/>
              <a:chExt cx="296960" cy="201388"/>
            </a:xfrm>
          </p:grpSpPr>
          <p:sp>
            <p:nvSpPr>
              <p:cNvPr id="189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0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68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 flipV="1">
              <a:off x="7461433" y="1903428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 Box 78"/>
            <p:cNvSpPr txBox="1">
              <a:spLocks noChangeArrowheads="1"/>
            </p:cNvSpPr>
            <p:nvPr/>
          </p:nvSpPr>
          <p:spPr bwMode="auto">
            <a:xfrm>
              <a:off x="6687964" y="1981498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3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3333"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Text Box 78"/>
            <p:cNvSpPr txBox="1">
              <a:spLocks noChangeArrowheads="1"/>
            </p:cNvSpPr>
            <p:nvPr/>
          </p:nvSpPr>
          <p:spPr bwMode="auto">
            <a:xfrm>
              <a:off x="6687964" y="256039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7437254" y="2162191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 Box 78"/>
            <p:cNvSpPr txBox="1">
              <a:spLocks noChangeArrowheads="1"/>
            </p:cNvSpPr>
            <p:nvPr/>
          </p:nvSpPr>
          <p:spPr bwMode="auto">
            <a:xfrm>
              <a:off x="6687964" y="227038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7463924" y="2162790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6" name="Freeform 175"/>
            <p:cNvSpPr/>
            <p:nvPr/>
          </p:nvSpPr>
          <p:spPr>
            <a:xfrm flipV="1">
              <a:off x="7735251" y="2449779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7" name="Text Box 78"/>
            <p:cNvSpPr txBox="1">
              <a:spLocks noChangeArrowheads="1"/>
            </p:cNvSpPr>
            <p:nvPr/>
          </p:nvSpPr>
          <p:spPr bwMode="auto">
            <a:xfrm>
              <a:off x="7842477" y="2412752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7437254" y="2745058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7427729" y="2456482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140976" y="1580032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1" name="Line 31">
              <a:extLst>
                <a:ext uri="{FF2B5EF4-FFF2-40B4-BE49-F238E27FC236}">
                  <a16:creationId xmlns:a16="http://schemas.microsoft.com/office/drawing/2014/main" id="{07E423B8-569C-4F2B-AC8B-ADD8565A2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2806" y="3197797"/>
              <a:ext cx="0" cy="7765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82" name="Line 35">
              <a:extLst>
                <a:ext uri="{FF2B5EF4-FFF2-40B4-BE49-F238E27FC236}">
                  <a16:creationId xmlns:a16="http://schemas.microsoft.com/office/drawing/2014/main" id="{E7C3737A-8270-4E5C-A9E6-CEBD4845A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147" y="3286811"/>
              <a:ext cx="2443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83" name="Line 36">
              <a:extLst>
                <a:ext uri="{FF2B5EF4-FFF2-40B4-BE49-F238E27FC236}">
                  <a16:creationId xmlns:a16="http://schemas.microsoft.com/office/drawing/2014/main" id="{A34A8BDE-87DE-43FB-A982-E353AE371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1628" y="3346601"/>
              <a:ext cx="1453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84" name="Line 37">
              <a:extLst>
                <a:ext uri="{FF2B5EF4-FFF2-40B4-BE49-F238E27FC236}">
                  <a16:creationId xmlns:a16="http://schemas.microsoft.com/office/drawing/2014/main" id="{479E8863-C5F5-4034-BAFC-86B1FF5D3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34924" y="3405361"/>
              <a:ext cx="587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33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546" r="-283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1461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88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0163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</p:grpSp>
      <p:sp>
        <p:nvSpPr>
          <p:cNvPr id="5" name="Rounded Rectangular Callout 4"/>
          <p:cNvSpPr/>
          <p:nvPr/>
        </p:nvSpPr>
        <p:spPr>
          <a:xfrm>
            <a:off x="9175115" y="1922520"/>
            <a:ext cx="570974" cy="342786"/>
          </a:xfrm>
          <a:prstGeom prst="wedgeRoundRectCallout">
            <a:avLst>
              <a:gd name="adj1" fmla="val 88710"/>
              <a:gd name="adj2" fmla="val 72823"/>
              <a:gd name="adj3" fmla="val 16667"/>
            </a:avLst>
          </a:prstGeom>
          <a:solidFill>
            <a:srgbClr val="C7E6A4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solidFill>
                  <a:schemeClr val="tx1"/>
                </a:solidFill>
                <a:latin typeface="Cambria" panose="02040503050406030204" pitchFamily="18" charset="0"/>
              </a:rPr>
              <a:t>0 V</a:t>
            </a:r>
          </a:p>
        </p:txBody>
      </p:sp>
      <p:sp>
        <p:nvSpPr>
          <p:cNvPr id="62" name="Rounded Rectangular Callout 61"/>
          <p:cNvSpPr/>
          <p:nvPr/>
        </p:nvSpPr>
        <p:spPr>
          <a:xfrm>
            <a:off x="10104574" y="365902"/>
            <a:ext cx="908031" cy="342786"/>
          </a:xfrm>
          <a:prstGeom prst="wedgeRoundRectCallout">
            <a:avLst>
              <a:gd name="adj1" fmla="val -56547"/>
              <a:gd name="adj2" fmla="val 93663"/>
              <a:gd name="adj3" fmla="val 16667"/>
            </a:avLst>
          </a:prstGeom>
          <a:solidFill>
            <a:srgbClr val="C7E6A4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latin typeface="Cambria" panose="02040503050406030204" pitchFamily="18" charset="0"/>
              </a:rPr>
              <a:t>−0.7 V</a:t>
            </a:r>
            <a:endParaRPr lang="en-SG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8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17/18 </a:t>
            </a: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S2 B2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01025" y="2670332"/>
            <a:ext cx="5447669" cy="3042738"/>
            <a:chOff x="985471" y="3398104"/>
            <a:chExt cx="5447669" cy="304273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140" y="3678846"/>
              <a:ext cx="4932000" cy="2363735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985471" y="3398104"/>
              <a:ext cx="5206486" cy="2344407"/>
              <a:chOff x="268397" y="3519183"/>
              <a:chExt cx="5206486" cy="2344407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V="1">
                <a:off x="1031002" y="3913738"/>
                <a:ext cx="0" cy="1949852"/>
              </a:xfrm>
              <a:prstGeom prst="straightConnector1">
                <a:avLst/>
              </a:prstGeom>
              <a:ln w="15875">
                <a:solidFill>
                  <a:srgbClr val="66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85050" y="4968127"/>
                <a:ext cx="4489833" cy="4142"/>
              </a:xfrm>
              <a:prstGeom prst="straightConnector1">
                <a:avLst/>
              </a:prstGeom>
              <a:ln w="15875">
                <a:solidFill>
                  <a:srgbClr val="66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95874" y="3519183"/>
                    <a:ext cx="10848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d>
                            <m:dPr>
                              <m:ctrlPr>
                                <a:rPr lang="en-SG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solidFill>
                                    <a:srgbClr val="663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>
                      <a:solidFill>
                        <a:srgbClr val="663300"/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874" y="3519183"/>
                    <a:ext cx="108485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303" r="-7303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5" name="TextBox 84"/>
              <p:cNvSpPr txBox="1"/>
              <p:nvPr/>
            </p:nvSpPr>
            <p:spPr>
              <a:xfrm>
                <a:off x="363913" y="4046445"/>
                <a:ext cx="64266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SG" sz="1700">
                    <a:solidFill>
                      <a:srgbClr val="663300"/>
                    </a:solidFill>
                    <a:latin typeface="Cambria" panose="02040503050406030204" pitchFamily="18" charset="0"/>
                  </a:rPr>
                  <a:t>3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8397" y="4976079"/>
                <a:ext cx="73818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SG" sz="1700">
                    <a:solidFill>
                      <a:srgbClr val="663300"/>
                    </a:solidFill>
                    <a:latin typeface="Cambria" panose="02040503050406030204" pitchFamily="18" charset="0"/>
                  </a:rPr>
                  <a:t>−0.7</a:t>
                </a: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89409" y="4714402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989409" y="5153864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989409" y="5689826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989409" y="4224161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184260" y="4995735"/>
                <a:ext cx="290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SG" i="1">
                    <a:solidFill>
                      <a:srgbClr val="663300"/>
                    </a:solidFill>
                    <a:latin typeface="Cambria" panose="02040503050406030204" pitchFamily="18" charset="0"/>
                  </a:rPr>
                  <a:t>t</a:t>
                </a: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989409" y="5446570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989409" y="4467762"/>
                <a:ext cx="79375" cy="0"/>
              </a:xfrm>
              <a:prstGeom prst="line">
                <a:avLst/>
              </a:prstGeom>
              <a:ln w="15875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772185" y="4352446"/>
                  <a:ext cx="916003" cy="408623"/>
                </a:xfrm>
                <a:prstGeom prst="wedgeRoundRectCallout">
                  <a:avLst>
                    <a:gd name="adj1" fmla="val -30554"/>
                    <a:gd name="adj2" fmla="val 109406"/>
                    <a:gd name="adj3" fmla="val 16667"/>
                  </a:avLst>
                </a:prstGeom>
                <a:solidFill>
                  <a:srgbClr val="FFFF00">
                    <a:alpha val="25000"/>
                  </a:srgbClr>
                </a:solidFill>
                <a:ln>
                  <a:solidFill>
                    <a:srgbClr val="33CC33"/>
                  </a:solidFill>
                </a:ln>
              </p:spPr>
              <p:txBody>
                <a:bodyPr wrap="square" rtlCol="0" anchor="ctr" anchorCtr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out</m:t>
                            </m:r>
                          </m:sub>
                        </m:sSub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SG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185" y="4352446"/>
                  <a:ext cx="916003" cy="408623"/>
                </a:xfrm>
                <a:prstGeom prst="wedgeRoundRectCallout">
                  <a:avLst>
                    <a:gd name="adj1" fmla="val -30554"/>
                    <a:gd name="adj2" fmla="val 109406"/>
                    <a:gd name="adj3" fmla="val 16667"/>
                  </a:avLst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rgbClr val="33CC33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/>
            <p:cNvSpPr txBox="1"/>
            <p:nvPr/>
          </p:nvSpPr>
          <p:spPr>
            <a:xfrm>
              <a:off x="1784303" y="5496410"/>
              <a:ext cx="4571971" cy="944432"/>
            </a:xfrm>
            <a:custGeom>
              <a:avLst/>
              <a:gdLst>
                <a:gd name="connsiteX0" fmla="*/ 0 w 4689922"/>
                <a:gd name="connsiteY0" fmla="*/ 119184 h 715089"/>
                <a:gd name="connsiteX1" fmla="*/ 119184 w 4689922"/>
                <a:gd name="connsiteY1" fmla="*/ 0 h 715089"/>
                <a:gd name="connsiteX2" fmla="*/ 2735788 w 4689922"/>
                <a:gd name="connsiteY2" fmla="*/ 0 h 715089"/>
                <a:gd name="connsiteX3" fmla="*/ 2637612 w 4689922"/>
                <a:gd name="connsiteY3" fmla="*/ -121165 h 715089"/>
                <a:gd name="connsiteX4" fmla="*/ 3908268 w 4689922"/>
                <a:gd name="connsiteY4" fmla="*/ 0 h 715089"/>
                <a:gd name="connsiteX5" fmla="*/ 4570738 w 4689922"/>
                <a:gd name="connsiteY5" fmla="*/ 0 h 715089"/>
                <a:gd name="connsiteX6" fmla="*/ 4689922 w 4689922"/>
                <a:gd name="connsiteY6" fmla="*/ 119184 h 715089"/>
                <a:gd name="connsiteX7" fmla="*/ 4689922 w 4689922"/>
                <a:gd name="connsiteY7" fmla="*/ 119182 h 715089"/>
                <a:gd name="connsiteX8" fmla="*/ 4689922 w 4689922"/>
                <a:gd name="connsiteY8" fmla="*/ 119182 h 715089"/>
                <a:gd name="connsiteX9" fmla="*/ 4689922 w 4689922"/>
                <a:gd name="connsiteY9" fmla="*/ 297954 h 715089"/>
                <a:gd name="connsiteX10" fmla="*/ 4689922 w 4689922"/>
                <a:gd name="connsiteY10" fmla="*/ 595905 h 715089"/>
                <a:gd name="connsiteX11" fmla="*/ 4570738 w 4689922"/>
                <a:gd name="connsiteY11" fmla="*/ 715089 h 715089"/>
                <a:gd name="connsiteX12" fmla="*/ 3908268 w 4689922"/>
                <a:gd name="connsiteY12" fmla="*/ 715089 h 715089"/>
                <a:gd name="connsiteX13" fmla="*/ 2735788 w 4689922"/>
                <a:gd name="connsiteY13" fmla="*/ 715089 h 715089"/>
                <a:gd name="connsiteX14" fmla="*/ 2735788 w 4689922"/>
                <a:gd name="connsiteY14" fmla="*/ 715089 h 715089"/>
                <a:gd name="connsiteX15" fmla="*/ 119184 w 4689922"/>
                <a:gd name="connsiteY15" fmla="*/ 715089 h 715089"/>
                <a:gd name="connsiteX16" fmla="*/ 0 w 4689922"/>
                <a:gd name="connsiteY16" fmla="*/ 595905 h 715089"/>
                <a:gd name="connsiteX17" fmla="*/ 0 w 4689922"/>
                <a:gd name="connsiteY17" fmla="*/ 297954 h 715089"/>
                <a:gd name="connsiteX18" fmla="*/ 0 w 4689922"/>
                <a:gd name="connsiteY18" fmla="*/ 119182 h 715089"/>
                <a:gd name="connsiteX19" fmla="*/ 0 w 4689922"/>
                <a:gd name="connsiteY19" fmla="*/ 119182 h 715089"/>
                <a:gd name="connsiteX20" fmla="*/ 0 w 4689922"/>
                <a:gd name="connsiteY20" fmla="*/ 119184 h 715089"/>
                <a:gd name="connsiteX0" fmla="*/ 0 w 4689922"/>
                <a:gd name="connsiteY0" fmla="*/ 437297 h 1033202"/>
                <a:gd name="connsiteX1" fmla="*/ 119184 w 4689922"/>
                <a:gd name="connsiteY1" fmla="*/ 318113 h 1033202"/>
                <a:gd name="connsiteX2" fmla="*/ 2735788 w 4689922"/>
                <a:gd name="connsiteY2" fmla="*/ 318113 h 1033202"/>
                <a:gd name="connsiteX3" fmla="*/ 1751347 w 4689922"/>
                <a:gd name="connsiteY3" fmla="*/ 0 h 1033202"/>
                <a:gd name="connsiteX4" fmla="*/ 3908268 w 4689922"/>
                <a:gd name="connsiteY4" fmla="*/ 318113 h 1033202"/>
                <a:gd name="connsiteX5" fmla="*/ 4570738 w 4689922"/>
                <a:gd name="connsiteY5" fmla="*/ 318113 h 1033202"/>
                <a:gd name="connsiteX6" fmla="*/ 4689922 w 4689922"/>
                <a:gd name="connsiteY6" fmla="*/ 437297 h 1033202"/>
                <a:gd name="connsiteX7" fmla="*/ 4689922 w 4689922"/>
                <a:gd name="connsiteY7" fmla="*/ 437295 h 1033202"/>
                <a:gd name="connsiteX8" fmla="*/ 4689922 w 4689922"/>
                <a:gd name="connsiteY8" fmla="*/ 437295 h 1033202"/>
                <a:gd name="connsiteX9" fmla="*/ 4689922 w 4689922"/>
                <a:gd name="connsiteY9" fmla="*/ 616067 h 1033202"/>
                <a:gd name="connsiteX10" fmla="*/ 4689922 w 4689922"/>
                <a:gd name="connsiteY10" fmla="*/ 914018 h 1033202"/>
                <a:gd name="connsiteX11" fmla="*/ 4570738 w 4689922"/>
                <a:gd name="connsiteY11" fmla="*/ 1033202 h 1033202"/>
                <a:gd name="connsiteX12" fmla="*/ 3908268 w 4689922"/>
                <a:gd name="connsiteY12" fmla="*/ 1033202 h 1033202"/>
                <a:gd name="connsiteX13" fmla="*/ 2735788 w 4689922"/>
                <a:gd name="connsiteY13" fmla="*/ 1033202 h 1033202"/>
                <a:gd name="connsiteX14" fmla="*/ 2735788 w 4689922"/>
                <a:gd name="connsiteY14" fmla="*/ 1033202 h 1033202"/>
                <a:gd name="connsiteX15" fmla="*/ 119184 w 4689922"/>
                <a:gd name="connsiteY15" fmla="*/ 1033202 h 1033202"/>
                <a:gd name="connsiteX16" fmla="*/ 0 w 4689922"/>
                <a:gd name="connsiteY16" fmla="*/ 914018 h 1033202"/>
                <a:gd name="connsiteX17" fmla="*/ 0 w 4689922"/>
                <a:gd name="connsiteY17" fmla="*/ 616067 h 1033202"/>
                <a:gd name="connsiteX18" fmla="*/ 0 w 4689922"/>
                <a:gd name="connsiteY18" fmla="*/ 437295 h 1033202"/>
                <a:gd name="connsiteX19" fmla="*/ 0 w 4689922"/>
                <a:gd name="connsiteY19" fmla="*/ 437295 h 1033202"/>
                <a:gd name="connsiteX20" fmla="*/ 0 w 4689922"/>
                <a:gd name="connsiteY20" fmla="*/ 437297 h 1033202"/>
                <a:gd name="connsiteX0" fmla="*/ 0 w 4689922"/>
                <a:gd name="connsiteY0" fmla="*/ 460910 h 1056815"/>
                <a:gd name="connsiteX1" fmla="*/ 119184 w 4689922"/>
                <a:gd name="connsiteY1" fmla="*/ 341726 h 1056815"/>
                <a:gd name="connsiteX2" fmla="*/ 2735788 w 4689922"/>
                <a:gd name="connsiteY2" fmla="*/ 341726 h 1056815"/>
                <a:gd name="connsiteX3" fmla="*/ 1659907 w 4689922"/>
                <a:gd name="connsiteY3" fmla="*/ 0 h 1056815"/>
                <a:gd name="connsiteX4" fmla="*/ 3908268 w 4689922"/>
                <a:gd name="connsiteY4" fmla="*/ 341726 h 1056815"/>
                <a:gd name="connsiteX5" fmla="*/ 4570738 w 4689922"/>
                <a:gd name="connsiteY5" fmla="*/ 341726 h 1056815"/>
                <a:gd name="connsiteX6" fmla="*/ 4689922 w 4689922"/>
                <a:gd name="connsiteY6" fmla="*/ 460910 h 1056815"/>
                <a:gd name="connsiteX7" fmla="*/ 4689922 w 4689922"/>
                <a:gd name="connsiteY7" fmla="*/ 460908 h 1056815"/>
                <a:gd name="connsiteX8" fmla="*/ 4689922 w 4689922"/>
                <a:gd name="connsiteY8" fmla="*/ 460908 h 1056815"/>
                <a:gd name="connsiteX9" fmla="*/ 4689922 w 4689922"/>
                <a:gd name="connsiteY9" fmla="*/ 639680 h 1056815"/>
                <a:gd name="connsiteX10" fmla="*/ 4689922 w 4689922"/>
                <a:gd name="connsiteY10" fmla="*/ 937631 h 1056815"/>
                <a:gd name="connsiteX11" fmla="*/ 4570738 w 4689922"/>
                <a:gd name="connsiteY11" fmla="*/ 1056815 h 1056815"/>
                <a:gd name="connsiteX12" fmla="*/ 3908268 w 4689922"/>
                <a:gd name="connsiteY12" fmla="*/ 1056815 h 1056815"/>
                <a:gd name="connsiteX13" fmla="*/ 2735788 w 4689922"/>
                <a:gd name="connsiteY13" fmla="*/ 1056815 h 1056815"/>
                <a:gd name="connsiteX14" fmla="*/ 2735788 w 4689922"/>
                <a:gd name="connsiteY14" fmla="*/ 1056815 h 1056815"/>
                <a:gd name="connsiteX15" fmla="*/ 119184 w 4689922"/>
                <a:gd name="connsiteY15" fmla="*/ 1056815 h 1056815"/>
                <a:gd name="connsiteX16" fmla="*/ 0 w 4689922"/>
                <a:gd name="connsiteY16" fmla="*/ 937631 h 1056815"/>
                <a:gd name="connsiteX17" fmla="*/ 0 w 4689922"/>
                <a:gd name="connsiteY17" fmla="*/ 639680 h 1056815"/>
                <a:gd name="connsiteX18" fmla="*/ 0 w 4689922"/>
                <a:gd name="connsiteY18" fmla="*/ 460908 h 1056815"/>
                <a:gd name="connsiteX19" fmla="*/ 0 w 4689922"/>
                <a:gd name="connsiteY19" fmla="*/ 460908 h 1056815"/>
                <a:gd name="connsiteX20" fmla="*/ 0 w 4689922"/>
                <a:gd name="connsiteY20" fmla="*/ 460910 h 105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89922" h="1056815">
                  <a:moveTo>
                    <a:pt x="0" y="460910"/>
                  </a:moveTo>
                  <a:cubicBezTo>
                    <a:pt x="0" y="395086"/>
                    <a:pt x="53360" y="341726"/>
                    <a:pt x="119184" y="341726"/>
                  </a:cubicBezTo>
                  <a:lnTo>
                    <a:pt x="2735788" y="341726"/>
                  </a:lnTo>
                  <a:lnTo>
                    <a:pt x="1659907" y="0"/>
                  </a:lnTo>
                  <a:lnTo>
                    <a:pt x="3908268" y="341726"/>
                  </a:lnTo>
                  <a:lnTo>
                    <a:pt x="4570738" y="341726"/>
                  </a:lnTo>
                  <a:cubicBezTo>
                    <a:pt x="4636562" y="341726"/>
                    <a:pt x="4689922" y="395086"/>
                    <a:pt x="4689922" y="460910"/>
                  </a:cubicBezTo>
                  <a:lnTo>
                    <a:pt x="4689922" y="460908"/>
                  </a:lnTo>
                  <a:lnTo>
                    <a:pt x="4689922" y="460908"/>
                  </a:lnTo>
                  <a:lnTo>
                    <a:pt x="4689922" y="639680"/>
                  </a:lnTo>
                  <a:lnTo>
                    <a:pt x="4689922" y="937631"/>
                  </a:lnTo>
                  <a:cubicBezTo>
                    <a:pt x="4689922" y="1003455"/>
                    <a:pt x="4636562" y="1056815"/>
                    <a:pt x="4570738" y="1056815"/>
                  </a:cubicBezTo>
                  <a:lnTo>
                    <a:pt x="3908268" y="1056815"/>
                  </a:lnTo>
                  <a:lnTo>
                    <a:pt x="2735788" y="1056815"/>
                  </a:lnTo>
                  <a:lnTo>
                    <a:pt x="2735788" y="1056815"/>
                  </a:lnTo>
                  <a:lnTo>
                    <a:pt x="119184" y="1056815"/>
                  </a:lnTo>
                  <a:cubicBezTo>
                    <a:pt x="53360" y="1056815"/>
                    <a:pt x="0" y="1003455"/>
                    <a:pt x="0" y="937631"/>
                  </a:cubicBezTo>
                  <a:lnTo>
                    <a:pt x="0" y="639680"/>
                  </a:lnTo>
                  <a:lnTo>
                    <a:pt x="0" y="460908"/>
                  </a:lnTo>
                  <a:lnTo>
                    <a:pt x="0" y="460908"/>
                  </a:lnTo>
                  <a:lnTo>
                    <a:pt x="0" y="460910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>
              <a:solidFill>
                <a:srgbClr val="33CC33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lvl="0" algn="ctr">
                <a:defRPr/>
              </a:pPr>
              <a:endParaRPr kumimoji="0" lang="en-SG" sz="1800" b="0" i="1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  <a:p>
              <a:pPr lvl="0">
                <a:defRPr/>
              </a:pPr>
              <a:r>
                <a: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The pink dotted curve is</a:t>
              </a:r>
              <a:r>
                <a:rPr kumimoji="0" lang="en-SG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not </a:t>
              </a:r>
              <a:r>
                <a:rPr lang="en-SG" noProof="0" dirty="0">
                  <a:solidFill>
                    <a:srgbClr val="000000"/>
                  </a:solidFill>
                  <a:latin typeface="Cambria" panose="02040503050406030204" pitchFamily="18" charset="0"/>
                </a:rPr>
                <a:t>required in your</a:t>
              </a:r>
              <a:r>
                <a:rPr kumimoji="0" lang="en-SG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answer. It </a:t>
              </a:r>
              <a:r>
                <a:rPr lang="en-SG" dirty="0">
                  <a:solidFill>
                    <a:srgbClr val="000000"/>
                  </a:solidFill>
                  <a:latin typeface="Cambria" panose="02040503050406030204" pitchFamily="18" charset="0"/>
                </a:rPr>
                <a:t>is just for reference. </a:t>
              </a:r>
              <a:endPara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71701" y="4670076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08161" y="567822"/>
                <a:ext cx="592497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9263" algn="l"/>
                  </a:tabLst>
                  <a:defRPr/>
                </a:pP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</a:t>
                </a:r>
                <a:r>
                  <a:rPr lang="en-SG" sz="2200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i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)</a:t>
                </a: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	A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silicon diode is used in </a:t>
                </a: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circuit.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S</a:t>
                </a: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ketch 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,</a:t>
                </a:r>
                <a:r>
                  <a:rPr kumimoji="0" lang="en-SG" sz="22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</a:t>
                </a: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and i</a:t>
                </a:r>
                <a:r>
                  <a:rPr kumimoji="0" lang="en-SG" sz="22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ndicate </a:t>
                </a:r>
                <a:r>
                  <a:rPr kumimoji="0" lang="en-SG" sz="2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the maximum and minimum values.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567822"/>
                <a:ext cx="5924979" cy="1446550"/>
              </a:xfrm>
              <a:prstGeom prst="rect">
                <a:avLst/>
              </a:prstGeom>
              <a:blipFill>
                <a:blip r:embed="rId17"/>
                <a:stretch>
                  <a:fillRect l="-1337" t="-2954" b="-80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161" y="567822"/>
                <a:ext cx="58909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6088" algn="l"/>
                  </a:tabLst>
                  <a:defRPr/>
                </a:pP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(ii)	Sketch the waveform across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. Indicate the maximum and minimum values. 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567822"/>
                <a:ext cx="5890903" cy="1107996"/>
              </a:xfrm>
              <a:prstGeom prst="rect">
                <a:avLst/>
              </a:prstGeom>
              <a:blipFill>
                <a:blip r:embed="rId2"/>
                <a:stretch>
                  <a:fillRect l="-1344" t="-3846" r="-724" b="-10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528480" y="1720767"/>
            <a:ext cx="602561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200" b="0" u="sng" dirty="0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200" dirty="0">
                <a:solidFill>
                  <a:srgbClr val="0000FF"/>
                </a:solidFill>
                <a:latin typeface="Cambria Math" panose="02040503050406030204" pitchFamily="18" charset="0"/>
              </a:rPr>
              <a:t>During the positive half cycle, the diode is reverse biased.</a:t>
            </a:r>
            <a:endParaRPr lang="en-SG" sz="2200" b="0" dirty="0">
              <a:solidFill>
                <a:srgbClr val="0000FF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4 of 5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14853" y="3839478"/>
                <a:ext cx="5664968" cy="82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d>
                            <m:dPr>
                              <m:ctrlPr>
                                <a:rPr lang="en-SG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SG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  <m:r>
                        <a:rPr lang="en-SG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22=0.4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SG" sz="2200" b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3" y="3839478"/>
                <a:ext cx="5664968" cy="826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38643" y="2896641"/>
                <a:ext cx="5774092" cy="881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22+33</m:t>
                          </m:r>
                        </m:den>
                      </m:f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</m:oMath>
                  </m:oMathPara>
                </a14:m>
                <a:endParaRPr lang="en-SG" sz="2200" b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43" y="2896641"/>
                <a:ext cx="5774092" cy="881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31023" y="4740891"/>
                <a:ext cx="5366419" cy="53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sub>
                      </m:sSub>
                      <m:r>
                        <a:rPr lang="en-SG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4 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sub>
                      </m:sSub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=0.4×5=</m:t>
                      </m:r>
                      <m:r>
                        <a:rPr lang="en-SG" sz="22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SG" sz="22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3" y="4740891"/>
                <a:ext cx="5366419" cy="5314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17/18 </a:t>
            </a: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S2 B2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642244" y="355742"/>
            <a:ext cx="5371213" cy="2255830"/>
            <a:chOff x="6687964" y="1149531"/>
            <a:chExt cx="5371213" cy="2255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22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817" r="-281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8575490" y="1703478"/>
              <a:ext cx="573044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 flipH="1">
              <a:off x="9598175" y="1703479"/>
              <a:ext cx="1619867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10062001" y="2577178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0056982" y="1703478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9923650" y="2332229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Isosceles Triangle 55"/>
            <p:cNvSpPr/>
            <p:nvPr/>
          </p:nvSpPr>
          <p:spPr>
            <a:xfrm>
              <a:off x="9937541" y="2362758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8575293" y="2675597"/>
              <a:ext cx="2642752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86789" y="231986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2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8349328" y="2221397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8428667" y="2355213"/>
              <a:ext cx="296960" cy="201388"/>
              <a:chOff x="4619332" y="3565528"/>
              <a:chExt cx="296960" cy="201388"/>
            </a:xfrm>
          </p:grpSpPr>
          <p:sp>
            <p:nvSpPr>
              <p:cNvPr id="89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0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8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7461433" y="1903428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 Box 78"/>
            <p:cNvSpPr txBox="1">
              <a:spLocks noChangeArrowheads="1"/>
            </p:cNvSpPr>
            <p:nvPr/>
          </p:nvSpPr>
          <p:spPr bwMode="auto">
            <a:xfrm>
              <a:off x="6687964" y="1981498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3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3333"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 Box 78"/>
            <p:cNvSpPr txBox="1">
              <a:spLocks noChangeArrowheads="1"/>
            </p:cNvSpPr>
            <p:nvPr/>
          </p:nvSpPr>
          <p:spPr bwMode="auto">
            <a:xfrm>
              <a:off x="6687964" y="256039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7437254" y="2162191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Box 78"/>
            <p:cNvSpPr txBox="1">
              <a:spLocks noChangeArrowheads="1"/>
            </p:cNvSpPr>
            <p:nvPr/>
          </p:nvSpPr>
          <p:spPr bwMode="auto">
            <a:xfrm>
              <a:off x="6687964" y="227038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7463924" y="2162790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Freeform 75"/>
            <p:cNvSpPr/>
            <p:nvPr/>
          </p:nvSpPr>
          <p:spPr>
            <a:xfrm flipV="1">
              <a:off x="7735251" y="2449779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7" name="Text Box 78"/>
            <p:cNvSpPr txBox="1">
              <a:spLocks noChangeArrowheads="1"/>
            </p:cNvSpPr>
            <p:nvPr/>
          </p:nvSpPr>
          <p:spPr bwMode="auto">
            <a:xfrm>
              <a:off x="7842477" y="2412752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7437254" y="2745058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427729" y="2456482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140976" y="1580032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07E423B8-569C-4F2B-AC8B-ADD8565A2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2806" y="3197797"/>
              <a:ext cx="0" cy="7765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82" name="Line 35">
              <a:extLst>
                <a:ext uri="{FF2B5EF4-FFF2-40B4-BE49-F238E27FC236}">
                  <a16:creationId xmlns:a16="http://schemas.microsoft.com/office/drawing/2014/main" id="{E7C3737A-8270-4E5C-A9E6-CEBD4845A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147" y="3286811"/>
              <a:ext cx="2443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83" name="Line 36">
              <a:extLst>
                <a:ext uri="{FF2B5EF4-FFF2-40B4-BE49-F238E27FC236}">
                  <a16:creationId xmlns:a16="http://schemas.microsoft.com/office/drawing/2014/main" id="{A34A8BDE-87DE-43FB-A982-E353AE371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1628" y="3346601"/>
              <a:ext cx="1453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84" name="Line 37">
              <a:extLst>
                <a:ext uri="{FF2B5EF4-FFF2-40B4-BE49-F238E27FC236}">
                  <a16:creationId xmlns:a16="http://schemas.microsoft.com/office/drawing/2014/main" id="{479E8863-C5F5-4034-BAFC-86B1FF5D3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34924" y="3405361"/>
              <a:ext cx="587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33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546" r="-283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1461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8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0163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</p:grpSp>
      <p:pic>
        <p:nvPicPr>
          <p:cNvPr id="91" name="Picture 90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161" y="567822"/>
                <a:ext cx="576298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6088" algn="l"/>
                  </a:tabLst>
                  <a:defRPr/>
                </a:pP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(ii)	Sketch the waveform across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. Indicate the maximum and minimum values. </a:t>
                </a:r>
                <a:endParaRPr kumimoji="0" lang="en-SG" sz="2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567822"/>
                <a:ext cx="5762981" cy="1107996"/>
              </a:xfrm>
              <a:prstGeom prst="rect">
                <a:avLst/>
              </a:prstGeom>
              <a:blipFill>
                <a:blip r:embed="rId2"/>
                <a:stretch>
                  <a:fillRect l="-1374" t="-3846" b="-10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8480" y="1644567"/>
                <a:ext cx="6025611" cy="220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200" b="0" u="sng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Solution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During the negative half cycle,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no current flows through the 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diode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initially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. But as the input voltage  continues to drop, the diode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turns on and conducts eventually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, and the output voltage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will be </a:t>
                </a:r>
                <a:r>
                  <a:rPr lang="en-SG" sz="2200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clipped </a:t>
                </a:r>
                <a:r>
                  <a:rPr lang="en-SG" sz="2200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SG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−0.7 </m:t>
                    </m:r>
                    <m:r>
                      <m:rPr>
                        <m:sty m:val="p"/>
                      </m:rPr>
                      <a:rPr lang="en-SG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SG" sz="2200" dirty="0">
                    <a:solidFill>
                      <a:srgbClr val="0000FF"/>
                    </a:solidFill>
                    <a:latin typeface="Cambria" panose="02040503050406030204" pitchFamily="18" charset="0"/>
                  </a:rPr>
                  <a:t>. </a:t>
                </a:r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0" y="1644567"/>
                <a:ext cx="6025611" cy="2200602"/>
              </a:xfrm>
              <a:prstGeom prst="rect">
                <a:avLst/>
              </a:prstGeom>
              <a:blipFill>
                <a:blip r:embed="rId3"/>
                <a:stretch>
                  <a:fillRect l="-1316" t="-1939" b="-44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5 of 5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6642244" y="503456"/>
            <a:ext cx="5371213" cy="2255830"/>
            <a:chOff x="6687964" y="1149531"/>
            <a:chExt cx="5371213" cy="2255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33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60175" y="1826920"/>
                  <a:ext cx="862479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2817" r="-281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8575490" y="1703478"/>
              <a:ext cx="573044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2" name="Freeform 36"/>
            <p:cNvSpPr>
              <a:spLocks/>
            </p:cNvSpPr>
            <p:nvPr/>
          </p:nvSpPr>
          <p:spPr bwMode="auto">
            <a:xfrm flipH="1">
              <a:off x="9598175" y="1703479"/>
              <a:ext cx="1619867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 flipV="1">
              <a:off x="10062001" y="2577178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10056982" y="1703478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9923650" y="2332229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Isosceles Triangle 106"/>
            <p:cNvSpPr/>
            <p:nvPr/>
          </p:nvSpPr>
          <p:spPr>
            <a:xfrm>
              <a:off x="9937541" y="2362758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575293" y="2675597"/>
              <a:ext cx="2642752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86789" y="231986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1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2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8021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8349328" y="2221397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8428667" y="2355213"/>
              <a:ext cx="296960" cy="201388"/>
              <a:chOff x="4619332" y="3565528"/>
              <a:chExt cx="296960" cy="201388"/>
            </a:xfrm>
          </p:grpSpPr>
          <p:sp>
            <p:nvSpPr>
              <p:cNvPr id="145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6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5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2249299"/>
                  <a:ext cx="69156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94251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23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2648145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7461433" y="1903428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 Box 78"/>
            <p:cNvSpPr txBox="1">
              <a:spLocks noChangeArrowheads="1"/>
            </p:cNvSpPr>
            <p:nvPr/>
          </p:nvSpPr>
          <p:spPr bwMode="auto">
            <a:xfrm>
              <a:off x="6687964" y="1981498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3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4923" y="1534096"/>
                  <a:ext cx="54482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3333" b="-1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Text Box 78"/>
            <p:cNvSpPr txBox="1">
              <a:spLocks noChangeArrowheads="1"/>
            </p:cNvSpPr>
            <p:nvPr/>
          </p:nvSpPr>
          <p:spPr bwMode="auto">
            <a:xfrm>
              <a:off x="6687964" y="256039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7437254" y="2162191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 Box 78"/>
            <p:cNvSpPr txBox="1">
              <a:spLocks noChangeArrowheads="1"/>
            </p:cNvSpPr>
            <p:nvPr/>
          </p:nvSpPr>
          <p:spPr bwMode="auto">
            <a:xfrm>
              <a:off x="6687964" y="2270382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7463924" y="2162790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1" name="Freeform 130"/>
            <p:cNvSpPr/>
            <p:nvPr/>
          </p:nvSpPr>
          <p:spPr>
            <a:xfrm flipV="1">
              <a:off x="7735251" y="2449779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2" name="Text Box 78"/>
            <p:cNvSpPr txBox="1">
              <a:spLocks noChangeArrowheads="1"/>
            </p:cNvSpPr>
            <p:nvPr/>
          </p:nvSpPr>
          <p:spPr bwMode="auto">
            <a:xfrm>
              <a:off x="7842477" y="2412752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7437254" y="2745058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7427729" y="2456482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9140976" y="1580032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7" name="Line 31">
              <a:extLst>
                <a:ext uri="{FF2B5EF4-FFF2-40B4-BE49-F238E27FC236}">
                  <a16:creationId xmlns:a16="http://schemas.microsoft.com/office/drawing/2014/main" id="{07E423B8-569C-4F2B-AC8B-ADD8565A2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2806" y="3197797"/>
              <a:ext cx="0" cy="7765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8" name="Line 35">
              <a:extLst>
                <a:ext uri="{FF2B5EF4-FFF2-40B4-BE49-F238E27FC236}">
                  <a16:creationId xmlns:a16="http://schemas.microsoft.com/office/drawing/2014/main" id="{E7C3737A-8270-4E5C-A9E6-CEBD4845A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2147" y="3286811"/>
              <a:ext cx="2443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9" name="Line 36">
              <a:extLst>
                <a:ext uri="{FF2B5EF4-FFF2-40B4-BE49-F238E27FC236}">
                  <a16:creationId xmlns:a16="http://schemas.microsoft.com/office/drawing/2014/main" id="{A34A8BDE-87DE-43FB-A982-E353AE371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1628" y="3346601"/>
              <a:ext cx="1453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40" name="Line 37">
              <a:extLst>
                <a:ext uri="{FF2B5EF4-FFF2-40B4-BE49-F238E27FC236}">
                  <a16:creationId xmlns:a16="http://schemas.microsoft.com/office/drawing/2014/main" id="{479E8863-C5F5-4034-BAFC-86B1FF5D3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34924" y="3405361"/>
              <a:ext cx="5875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22</a:t>
                  </a:r>
                  <a:r>
                    <a:rPr lang="en-SG" sz="2000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91980" y="2096909"/>
                  <a:ext cx="862479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546" r="-283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000">
                    <a:solidFill>
                      <a:srgbClr val="0033CC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78784" y="1149531"/>
                  <a:ext cx="86247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1461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44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0163" y="1262261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20493" y="3841236"/>
                <a:ext cx="3446596" cy="53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93" y="3841236"/>
                <a:ext cx="3446596" cy="5314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 smtClean="0">
                <a:solidFill>
                  <a:srgbClr val="CC0000"/>
                </a:solidFill>
                <a:latin typeface="Tw Cen MT" panose="020B0602020104020603"/>
              </a:rPr>
              <a:t>17/18 </a:t>
            </a: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S2 B2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81" y="3091824"/>
            <a:ext cx="4828037" cy="221291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7126406" y="3565475"/>
            <a:ext cx="0" cy="1499281"/>
          </a:xfrm>
          <a:prstGeom prst="straightConnector1">
            <a:avLst/>
          </a:prstGeom>
          <a:ln w="15875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080454" y="4192153"/>
            <a:ext cx="4489833" cy="4142"/>
          </a:xfrm>
          <a:prstGeom prst="straightConnector1">
            <a:avLst/>
          </a:prstGeom>
          <a:ln w="15875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621758" y="3197643"/>
                <a:ext cx="108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b="0" i="0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b="0" i="1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SG" b="0" i="1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>
                  <a:solidFill>
                    <a:srgbClr val="66330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58" y="3197643"/>
                <a:ext cx="1084859" cy="369332"/>
              </a:xfrm>
              <a:prstGeom prst="rect">
                <a:avLst/>
              </a:prstGeom>
              <a:blipFill>
                <a:blip r:embed="rId16"/>
                <a:stretch>
                  <a:fillRect l="-3933" r="-4494" b="-15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7084813" y="3897153"/>
            <a:ext cx="79375" cy="0"/>
          </a:xfrm>
          <a:prstGeom prst="line">
            <a:avLst/>
          </a:prstGeom>
          <a:ln w="15875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279664" y="4196901"/>
            <a:ext cx="2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solidFill>
                  <a:srgbClr val="663300"/>
                </a:solidFill>
                <a:latin typeface="Cambria" panose="02040503050406030204" pitchFamily="18" charset="0"/>
              </a:rPr>
              <a:t>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7088623" y="4856016"/>
            <a:ext cx="79375" cy="0"/>
          </a:xfrm>
          <a:prstGeom prst="line">
            <a:avLst/>
          </a:prstGeom>
          <a:ln w="15875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59317" y="3717508"/>
            <a:ext cx="642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367611" y="4675829"/>
            <a:ext cx="7381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−4.3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59317" y="4018513"/>
            <a:ext cx="642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357523" y="4351626"/>
                <a:ext cx="237041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―0.7</m:t>
                          </m:r>
                        </m:e>
                      </m:d>
                    </m:oMath>
                  </m:oMathPara>
                </a14:m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23" y="4351626"/>
                <a:ext cx="2370415" cy="5078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20492" y="5367258"/>
                <a:ext cx="5809247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1(</m:t>
                          </m:r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+0.7=−5+0.7=</m:t>
                      </m:r>
                      <m:r>
                        <a:rPr lang="en-SG" sz="22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−4.3 </m:t>
                      </m:r>
                      <m:r>
                        <m:rPr>
                          <m:sty m:val="p"/>
                        </m:rPr>
                        <a:rPr lang="en-SG" sz="22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92" y="5367258"/>
                <a:ext cx="5809247" cy="5403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357524" y="4873803"/>
                <a:ext cx="207499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+0.7</m:t>
                      </m:r>
                    </m:oMath>
                  </m:oMathPara>
                </a14:m>
                <a:endParaRPr lang="en-SG" sz="22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24" y="4873803"/>
                <a:ext cx="2074993" cy="5078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ular Callout 62"/>
              <p:cNvSpPr/>
              <p:nvPr/>
            </p:nvSpPr>
            <p:spPr>
              <a:xfrm>
                <a:off x="7933442" y="3388115"/>
                <a:ext cx="2055762" cy="369870"/>
              </a:xfrm>
              <a:prstGeom prst="wedgeRoundRectCallout">
                <a:avLst>
                  <a:gd name="adj1" fmla="val -56547"/>
                  <a:gd name="adj2" fmla="val 93663"/>
                  <a:gd name="adj3" fmla="val 16667"/>
                </a:avLst>
              </a:prstGeom>
              <a:solidFill>
                <a:srgbClr val="C7E6A4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SG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SG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ounded Rectangular Callout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442" y="3388115"/>
                <a:ext cx="2055762" cy="369870"/>
              </a:xfrm>
              <a:prstGeom prst="wedgeRoundRectCallout">
                <a:avLst>
                  <a:gd name="adj1" fmla="val -56547"/>
                  <a:gd name="adj2" fmla="val 93663"/>
                  <a:gd name="adj3" fmla="val 16667"/>
                </a:avLst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8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ular Callout 64"/>
              <p:cNvSpPr/>
              <p:nvPr/>
            </p:nvSpPr>
            <p:spPr>
              <a:xfrm>
                <a:off x="8895206" y="4991467"/>
                <a:ext cx="2365209" cy="369870"/>
              </a:xfrm>
              <a:prstGeom prst="wedgeRoundRectCallout">
                <a:avLst>
                  <a:gd name="adj1" fmla="val -56547"/>
                  <a:gd name="adj2" fmla="val -115385"/>
                  <a:gd name="adj3" fmla="val 16667"/>
                </a:avLst>
              </a:prstGeom>
              <a:solidFill>
                <a:srgbClr val="C7E6A4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+0.7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ounded Rectangular Callout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206" y="4991467"/>
                <a:ext cx="2365209" cy="369870"/>
              </a:xfrm>
              <a:prstGeom prst="wedgeRoundRectCallout">
                <a:avLst>
                  <a:gd name="adj1" fmla="val -56547"/>
                  <a:gd name="adj2" fmla="val -115385"/>
                  <a:gd name="adj3" fmla="val 16667"/>
                </a:avLst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8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>
            <a:hlinkClick r:id="rId23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9600"/>
              <a:t>2017/18 S1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09483"/>
            <a:ext cx="10058400" cy="3278294"/>
          </a:xfrm>
        </p:spPr>
        <p:txBody>
          <a:bodyPr>
            <a:normAutofit/>
          </a:bodyPr>
          <a:lstStyle/>
          <a:p>
            <a:r>
              <a:rPr lang="en-SG" sz="4400"/>
              <a:t>Modified Examination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5873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 77">
            <a:extLst>
              <a:ext uri="{FF2B5EF4-FFF2-40B4-BE49-F238E27FC236}">
                <a16:creationId xmlns:a16="http://schemas.microsoft.com/office/drawing/2014/main" id="{342BEF67-4F7A-45AF-A6C0-7C8EB7BF3F0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10658573" y="2351933"/>
            <a:ext cx="0" cy="150494"/>
          </a:xfrm>
          <a:prstGeom prst="line">
            <a:avLst/>
          </a:prstGeom>
          <a:noFill/>
          <a:ln w="25400" cap="flat">
            <a:solidFill>
              <a:srgbClr val="0000CC"/>
            </a:solidFill>
            <a:miter lim="800000"/>
            <a:headEnd type="none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S1 A6 (modified)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161" y="559316"/>
            <a:ext cx="758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Calculate the forward current of the silicon diode.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8481" y="1099701"/>
                <a:ext cx="5941767" cy="13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Solution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12−0.7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0.2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56.5 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1099701"/>
                <a:ext cx="5941767" cy="1368388"/>
              </a:xfrm>
              <a:prstGeom prst="rect">
                <a:avLst/>
              </a:prstGeom>
              <a:blipFill>
                <a:blip r:embed="rId2"/>
                <a:stretch>
                  <a:fillRect l="-1643" t="-3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 bwMode="auto">
          <a:xfrm>
            <a:off x="9098772" y="1556775"/>
            <a:ext cx="881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 dirty="0" smtClean="0">
                <a:solidFill>
                  <a:srgbClr val="0033CC"/>
                </a:solidFill>
                <a:latin typeface="Cambria Math" panose="02040503050406030204" pitchFamily="18" charset="0"/>
              </a:rPr>
              <a:t>6.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8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 </a:t>
            </a:r>
            <a:r>
              <a:rPr kumimoji="0" lang="en-S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k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11" name="Freeform 36"/>
          <p:cNvSpPr>
            <a:spLocks/>
          </p:cNvSpPr>
          <p:nvPr/>
        </p:nvSpPr>
        <p:spPr bwMode="auto">
          <a:xfrm>
            <a:off x="8419032" y="2091727"/>
            <a:ext cx="891171" cy="60693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 Box 78"/>
          <p:cNvSpPr txBox="1">
            <a:spLocks noChangeArrowheads="1"/>
          </p:cNvSpPr>
          <p:nvPr/>
        </p:nvSpPr>
        <p:spPr bwMode="auto">
          <a:xfrm>
            <a:off x="7535517" y="2647807"/>
            <a:ext cx="709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 noProof="0" dirty="0" smtClean="0">
                <a:solidFill>
                  <a:srgbClr val="0033CC"/>
                </a:solidFill>
                <a:latin typeface="Cambria" panose="02040503050406030204" pitchFamily="18" charset="0"/>
              </a:rPr>
              <a:t>12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 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5" name="Freeform 36"/>
          <p:cNvSpPr>
            <a:spLocks/>
          </p:cNvSpPr>
          <p:nvPr/>
        </p:nvSpPr>
        <p:spPr bwMode="auto">
          <a:xfrm flipV="1">
            <a:off x="8419032" y="2971282"/>
            <a:ext cx="891171" cy="60081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99479" y="2698668"/>
            <a:ext cx="438878" cy="272616"/>
            <a:chOff x="7909331" y="3164572"/>
            <a:chExt cx="360000" cy="223619"/>
          </a:xfrm>
        </p:grpSpPr>
        <p:sp>
          <p:nvSpPr>
            <p:cNvPr id="34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6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7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" name="Freeform 36"/>
          <p:cNvSpPr>
            <a:spLocks/>
          </p:cNvSpPr>
          <p:nvPr/>
        </p:nvSpPr>
        <p:spPr bwMode="auto">
          <a:xfrm flipH="1">
            <a:off x="9767403" y="2091727"/>
            <a:ext cx="891171" cy="631437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 flipH="1" flipV="1">
            <a:off x="9767402" y="2976090"/>
            <a:ext cx="891171" cy="596011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520222" y="2971283"/>
            <a:ext cx="276703" cy="0"/>
          </a:xfrm>
          <a:prstGeom prst="line">
            <a:avLst/>
          </a:prstGeom>
          <a:ln w="4445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/>
          <p:nvPr/>
        </p:nvSpPr>
        <p:spPr>
          <a:xfrm flipV="1">
            <a:off x="10534113" y="2723164"/>
            <a:ext cx="248920" cy="217590"/>
          </a:xfrm>
          <a:prstGeom prst="triangle">
            <a:avLst/>
          </a:prstGeom>
          <a:solidFill>
            <a:srgbClr val="CC6600"/>
          </a:solidFill>
          <a:ln>
            <a:solidFill>
              <a:srgbClr val="CC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9138940" y="3036523"/>
            <a:ext cx="7975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200 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53" name="Text Box 78"/>
          <p:cNvSpPr txBox="1">
            <a:spLocks noChangeArrowheads="1"/>
          </p:cNvSpPr>
          <p:nvPr/>
        </p:nvSpPr>
        <p:spPr bwMode="auto">
          <a:xfrm>
            <a:off x="10711913" y="2229513"/>
            <a:ext cx="3726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310203" y="3448658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310203" y="1968281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of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419032" y="1270373"/>
            <a:ext cx="2239541" cy="821317"/>
          </a:xfrm>
          <a:custGeom>
            <a:avLst/>
            <a:gdLst>
              <a:gd name="connsiteX0" fmla="*/ 0 w 2255520"/>
              <a:gd name="connsiteY0" fmla="*/ 735330 h 735330"/>
              <a:gd name="connsiteX1" fmla="*/ 0 w 2255520"/>
              <a:gd name="connsiteY1" fmla="*/ 0 h 735330"/>
              <a:gd name="connsiteX2" fmla="*/ 2255520 w 2255520"/>
              <a:gd name="connsiteY2" fmla="*/ 0 h 735330"/>
              <a:gd name="connsiteX3" fmla="*/ 2255520 w 2255520"/>
              <a:gd name="connsiteY3" fmla="*/ 731520 h 7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520" h="735330">
                <a:moveTo>
                  <a:pt x="0" y="735330"/>
                </a:moveTo>
                <a:lnTo>
                  <a:pt x="0" y="0"/>
                </a:lnTo>
                <a:lnTo>
                  <a:pt x="2255520" y="0"/>
                </a:lnTo>
                <a:lnTo>
                  <a:pt x="2255520" y="731520"/>
                </a:lnTo>
              </a:path>
            </a:pathLst>
          </a:custGeom>
          <a:noFill/>
          <a:ln w="25400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27" name="Oval Callout 26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S1 A9 (modified)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5195" y="559316"/>
                <a:ext cx="73538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The Zener regulator circuit operates at a Zener voltage of 12 V. Calculate the load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.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5" y="559316"/>
                <a:ext cx="7353884" cy="830997"/>
              </a:xfrm>
              <a:prstGeom prst="rect">
                <a:avLst/>
              </a:prstGeom>
              <a:blipFill>
                <a:blip r:embed="rId2"/>
                <a:stretch>
                  <a:fillRect l="-1327" t="-5882" r="-746" b="-16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28480" y="1500252"/>
            <a:ext cx="18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  <a:endParaRPr kumimoji="0" lang="en-SG" sz="24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8481" y="1889612"/>
                <a:ext cx="3294280" cy="924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400" b="0" i="0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sub>
                      </m:sSub>
                      <m:r>
                        <a:rPr kumimoji="0" lang="en-SG" sz="2400" b="0" i="0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1.2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10 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1889612"/>
                <a:ext cx="3294280" cy="924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1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460628" y="290889"/>
            <a:ext cx="4528791" cy="1990611"/>
            <a:chOff x="3866333" y="1392058"/>
            <a:chExt cx="4528791" cy="1990611"/>
          </a:xfrm>
        </p:grpSpPr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55322" y="1828392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7469005" y="2073140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2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6644499" y="2073140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5176628" y="1392058"/>
              <a:ext cx="8624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100</a:t>
              </a:r>
              <a:r>
                <a:rPr lang="en-SG" sz="2000">
                  <a:solidFill>
                    <a:srgbClr val="0033CC"/>
                  </a:solidFill>
                  <a:latin typeface="Cambria" panose="02040503050406030204" pitchFamily="18" charset="0"/>
                </a:rPr>
                <a:t>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98469" y="1902296"/>
              <a:ext cx="585514" cy="600675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 flipH="1">
              <a:off x="5842134" y="1902297"/>
              <a:ext cx="1626870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 bwMode="auto">
                <a:xfrm>
                  <a:off x="7516039" y="2282895"/>
                  <a:ext cx="879085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r>
                    <a:rPr lang="en-SG" sz="2000" b="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SG" sz="2000" b="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</a:b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1.2 k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16039" y="2282895"/>
                  <a:ext cx="879085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3472" r="-6944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flipH="1" flipV="1">
              <a:off x="6648566" y="277599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643547" y="1902296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6521725" y="2561576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4798468" y="2781765"/>
              <a:ext cx="2670535" cy="60090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  <a:gd name="connsiteX0" fmla="*/ 0 w 2868930"/>
                <a:gd name="connsiteY0" fmla="*/ 0 h 746054"/>
                <a:gd name="connsiteX1" fmla="*/ 0 w 2868930"/>
                <a:gd name="connsiteY1" fmla="*/ 746054 h 746054"/>
                <a:gd name="connsiteX2" fmla="*/ 2868930 w 2868930"/>
                <a:gd name="connsiteY2" fmla="*/ 746054 h 746054"/>
                <a:gd name="connsiteX3" fmla="*/ 2867019 w 2868930"/>
                <a:gd name="connsiteY3" fmla="*/ 115030 h 74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746054">
                  <a:moveTo>
                    <a:pt x="0" y="0"/>
                  </a:moveTo>
                  <a:lnTo>
                    <a:pt x="0" y="746054"/>
                  </a:lnTo>
                  <a:lnTo>
                    <a:pt x="2868930" y="746054"/>
                  </a:lnTo>
                  <a:lnTo>
                    <a:pt x="2867019" y="11503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242829" y="2518678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" name="Text Box 78"/>
            <p:cNvSpPr txBox="1">
              <a:spLocks noChangeArrowheads="1"/>
            </p:cNvSpPr>
            <p:nvPr/>
          </p:nvSpPr>
          <p:spPr bwMode="auto">
            <a:xfrm>
              <a:off x="6093567" y="1480252"/>
              <a:ext cx="3726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</a:t>
              </a:r>
              <a:endPara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533896" y="1916647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33896" y="1916647"/>
                  <a:ext cx="37264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8065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6709390" y="1916647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09390" y="1916647"/>
                  <a:ext cx="372647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8197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384934" y="177377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2" name="Text Box 78"/>
            <p:cNvSpPr txBox="1">
              <a:spLocks noChangeArrowheads="1"/>
            </p:cNvSpPr>
            <p:nvPr/>
          </p:nvSpPr>
          <p:spPr bwMode="auto">
            <a:xfrm>
              <a:off x="3866333" y="2456088"/>
              <a:ext cx="7232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>
                  <a:solidFill>
                    <a:srgbClr val="0033CC"/>
                  </a:solidFill>
                  <a:latin typeface="Cambria" panose="02040503050406030204" pitchFamily="18" charset="0"/>
                </a:rPr>
                <a:t>20</a:t>
              </a: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 V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 rot="5400000">
              <a:off x="4798469" y="2287510"/>
              <a:ext cx="0" cy="43887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4" name="Line 46"/>
            <p:cNvSpPr>
              <a:spLocks noChangeShapeType="1"/>
            </p:cNvSpPr>
            <p:nvPr/>
          </p:nvSpPr>
          <p:spPr bwMode="auto">
            <a:xfrm rot="5400000">
              <a:off x="4798469" y="2507950"/>
              <a:ext cx="0" cy="179740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5" name="Line 47"/>
            <p:cNvSpPr>
              <a:spLocks noChangeShapeType="1"/>
            </p:cNvSpPr>
            <p:nvPr/>
          </p:nvSpPr>
          <p:spPr bwMode="auto">
            <a:xfrm rot="5400000">
              <a:off x="4798469" y="2469255"/>
              <a:ext cx="0" cy="43887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 rot="5400000">
              <a:off x="4798469" y="2689695"/>
              <a:ext cx="0" cy="179740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flipH="1" flipV="1">
              <a:off x="6621872" y="2441503"/>
              <a:ext cx="202428" cy="72157"/>
            </a:xfrm>
            <a:custGeom>
              <a:avLst/>
              <a:gdLst>
                <a:gd name="connsiteX0" fmla="*/ 254794 w 254794"/>
                <a:gd name="connsiteY0" fmla="*/ 0 h 76201"/>
                <a:gd name="connsiteX1" fmla="*/ 214312 w 254794"/>
                <a:gd name="connsiteY1" fmla="*/ 40482 h 76201"/>
                <a:gd name="connsiteX2" fmla="*/ 35719 w 254794"/>
                <a:gd name="connsiteY2" fmla="*/ 40482 h 76201"/>
                <a:gd name="connsiteX3" fmla="*/ 0 w 254794"/>
                <a:gd name="connsiteY3" fmla="*/ 76201 h 76201"/>
                <a:gd name="connsiteX0" fmla="*/ 261938 w 261938"/>
                <a:gd name="connsiteY0" fmla="*/ 0 h 83163"/>
                <a:gd name="connsiteX1" fmla="*/ 221456 w 261938"/>
                <a:gd name="connsiteY1" fmla="*/ 40482 h 83163"/>
                <a:gd name="connsiteX2" fmla="*/ 42863 w 261938"/>
                <a:gd name="connsiteY2" fmla="*/ 40482 h 83163"/>
                <a:gd name="connsiteX3" fmla="*/ 0 w 261938"/>
                <a:gd name="connsiteY3" fmla="*/ 83163 h 83163"/>
                <a:gd name="connsiteX0" fmla="*/ 221456 w 221456"/>
                <a:gd name="connsiteY0" fmla="*/ 0 h 42681"/>
                <a:gd name="connsiteX1" fmla="*/ 42863 w 221456"/>
                <a:gd name="connsiteY1" fmla="*/ 0 h 42681"/>
                <a:gd name="connsiteX2" fmla="*/ 0 w 221456"/>
                <a:gd name="connsiteY2" fmla="*/ 42681 h 42681"/>
                <a:gd name="connsiteX0" fmla="*/ 173831 w 173831"/>
                <a:gd name="connsiteY0" fmla="*/ 0 h 42681"/>
                <a:gd name="connsiteX1" fmla="*/ 42863 w 173831"/>
                <a:gd name="connsiteY1" fmla="*/ 0 h 42681"/>
                <a:gd name="connsiteX2" fmla="*/ 0 w 173831"/>
                <a:gd name="connsiteY2" fmla="*/ 42681 h 4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681">
                  <a:moveTo>
                    <a:pt x="173831" y="0"/>
                  </a:moveTo>
                  <a:lnTo>
                    <a:pt x="42863" y="0"/>
                  </a:lnTo>
                  <a:lnTo>
                    <a:pt x="0" y="42681"/>
                  </a:lnTo>
                </a:path>
              </a:pathLst>
            </a:custGeom>
            <a:noFill/>
            <a:ln w="41275" cap="flat">
              <a:solidFill>
                <a:srgbClr val="CC66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464300" y="2515727"/>
              <a:ext cx="202428" cy="72157"/>
            </a:xfrm>
            <a:custGeom>
              <a:avLst/>
              <a:gdLst>
                <a:gd name="connsiteX0" fmla="*/ 254794 w 254794"/>
                <a:gd name="connsiteY0" fmla="*/ 0 h 76201"/>
                <a:gd name="connsiteX1" fmla="*/ 214312 w 254794"/>
                <a:gd name="connsiteY1" fmla="*/ 40482 h 76201"/>
                <a:gd name="connsiteX2" fmla="*/ 35719 w 254794"/>
                <a:gd name="connsiteY2" fmla="*/ 40482 h 76201"/>
                <a:gd name="connsiteX3" fmla="*/ 0 w 254794"/>
                <a:gd name="connsiteY3" fmla="*/ 76201 h 76201"/>
                <a:gd name="connsiteX0" fmla="*/ 261938 w 261938"/>
                <a:gd name="connsiteY0" fmla="*/ 0 h 83163"/>
                <a:gd name="connsiteX1" fmla="*/ 221456 w 261938"/>
                <a:gd name="connsiteY1" fmla="*/ 40482 h 83163"/>
                <a:gd name="connsiteX2" fmla="*/ 42863 w 261938"/>
                <a:gd name="connsiteY2" fmla="*/ 40482 h 83163"/>
                <a:gd name="connsiteX3" fmla="*/ 0 w 261938"/>
                <a:gd name="connsiteY3" fmla="*/ 83163 h 83163"/>
                <a:gd name="connsiteX0" fmla="*/ 221456 w 221456"/>
                <a:gd name="connsiteY0" fmla="*/ 0 h 42681"/>
                <a:gd name="connsiteX1" fmla="*/ 42863 w 221456"/>
                <a:gd name="connsiteY1" fmla="*/ 0 h 42681"/>
                <a:gd name="connsiteX2" fmla="*/ 0 w 221456"/>
                <a:gd name="connsiteY2" fmla="*/ 42681 h 42681"/>
                <a:gd name="connsiteX0" fmla="*/ 173831 w 173831"/>
                <a:gd name="connsiteY0" fmla="*/ 0 h 42681"/>
                <a:gd name="connsiteX1" fmla="*/ 42863 w 173831"/>
                <a:gd name="connsiteY1" fmla="*/ 0 h 42681"/>
                <a:gd name="connsiteX2" fmla="*/ 0 w 173831"/>
                <a:gd name="connsiteY2" fmla="*/ 42681 h 4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681">
                  <a:moveTo>
                    <a:pt x="173831" y="0"/>
                  </a:moveTo>
                  <a:lnTo>
                    <a:pt x="42863" y="0"/>
                  </a:lnTo>
                  <a:lnTo>
                    <a:pt x="0" y="42681"/>
                  </a:lnTo>
                </a:path>
              </a:pathLst>
            </a:custGeom>
            <a:noFill/>
            <a:ln w="41275" cap="flat">
              <a:solidFill>
                <a:srgbClr val="CC66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0" name="Picture 39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48" name="Oval Callout 47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S1 B2 (modified)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1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of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8162" y="592736"/>
            <a:ext cx="930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marR="0" lvl="0" indent="-5381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SG" sz="2400" dirty="0">
                <a:solidFill>
                  <a:prstClr val="black"/>
                </a:solidFill>
                <a:latin typeface="Cambria" panose="02040503050406030204" pitchFamily="18" charset="0"/>
              </a:rPr>
              <a:t>(a)	A filter capacitor is connected across the output of a rectifier. Calculate the ripple factor of the filtered output below.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441949" y="1537236"/>
            <a:ext cx="7037681" cy="2399803"/>
            <a:chOff x="906168" y="1687706"/>
            <a:chExt cx="7037681" cy="23998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178" y="2286137"/>
              <a:ext cx="5401067" cy="1801372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 flipV="1">
              <a:off x="1554719" y="2109676"/>
              <a:ext cx="0" cy="1562795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06168" y="2226551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17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1550794" y="3672471"/>
              <a:ext cx="5464686" cy="0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095178" y="1687706"/>
                  <a:ext cx="1084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b="0" i="0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  <m:d>
                          <m:dPr>
                            <m:ctrlP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SG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SG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>
                    <a:solidFill>
                      <a:srgbClr val="663300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178" y="1687706"/>
                  <a:ext cx="108485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03" r="-7303"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1162565" y="3541205"/>
              <a:ext cx="38253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85255" y="3718177"/>
              <a:ext cx="290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solidFill>
                    <a:srgbClr val="663300"/>
                  </a:solidFill>
                  <a:latin typeface="Cambria" panose="02040503050406030204" pitchFamily="18" charset="0"/>
                </a:rPr>
                <a:t>t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550794" y="2398776"/>
              <a:ext cx="511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50794" y="2636266"/>
              <a:ext cx="511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50794" y="2517521"/>
              <a:ext cx="511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514859" y="2398776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906168" y="2462900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13.8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6515490" y="2517520"/>
              <a:ext cx="0" cy="115495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541964" y="2947426"/>
                  <a:ext cx="1401885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1700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700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1700" b="0" i="0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</m:sub>
                        </m:sSub>
                        <m:r>
                          <a:rPr lang="en-US" sz="1700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SG" sz="1700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15.4 </m:t>
                        </m:r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SG" sz="1700" dirty="0">
                    <a:solidFill>
                      <a:srgbClr val="663300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64" y="2947426"/>
                  <a:ext cx="1401885" cy="3539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>
              <a:off x="1514859" y="2636266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08314" y="4442247"/>
                <a:ext cx="6378641" cy="906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d>
                                <m:dPr>
                                  <m:ctrlPr>
                                    <a:rPr lang="en-SG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rms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den>
                      </m:f>
                      <m:r>
                        <a:rPr lang="en-SG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d>
                                <m:dPr>
                                  <m:ctrlPr>
                                    <a:rPr lang="en-SG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SG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sSub>
                            <m:sSubPr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17−13.8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×15.4</m:t>
                          </m:r>
                        </m:den>
                      </m:f>
                      <m:r>
                        <a:rPr lang="en-SG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SG" sz="240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SG" sz="24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SG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14" y="4442247"/>
                <a:ext cx="6378641" cy="90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036151" y="3899725"/>
            <a:ext cx="182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  <a:endParaRPr kumimoji="0" lang="en-SG" sz="24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/>
              <p:cNvSpPr/>
              <p:nvPr/>
            </p:nvSpPr>
            <p:spPr>
              <a:xfrm>
                <a:off x="2658598" y="3645503"/>
                <a:ext cx="2384474" cy="805749"/>
              </a:xfrm>
              <a:prstGeom prst="wedgeRoundRectCallout">
                <a:avLst>
                  <a:gd name="adj1" fmla="val -76197"/>
                  <a:gd name="adj2" fmla="val 6851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latin typeface="Cambria Math" panose="02040503050406030204" pitchFamily="18" charset="0"/>
                                </a:rPr>
                                <m:t>rms</m:t>
                              </m:r>
                            </m:e>
                          </m:d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d>
                                <m:dPr>
                                  <m:ctrlPr>
                                    <a:rPr lang="en-SG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SG" sz="2200" b="0" i="1" smtClean="0">
                                      <a:latin typeface="Cambria Math" panose="02040503050406030204" pitchFamily="18" charset="0"/>
                                    </a:rPr>
                                    <m:t>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2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SG" sz="2200" dirty="0"/>
              </a:p>
            </p:txBody>
          </p:sp>
        </mc:Choice>
        <mc:Fallback xmlns="">
          <p:sp>
            <p:nvSpPr>
              <p:cNvPr id="2" name="Rounded Rectangular Callou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98" y="3645503"/>
                <a:ext cx="2384474" cy="805749"/>
              </a:xfrm>
              <a:prstGeom prst="wedgeRoundRectCallout">
                <a:avLst>
                  <a:gd name="adj1" fmla="val -76197"/>
                  <a:gd name="adj2" fmla="val 6851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25" name="Oval Callout 24"/>
          <p:cNvSpPr/>
          <p:nvPr/>
        </p:nvSpPr>
        <p:spPr>
          <a:xfrm>
            <a:off x="3385064" y="235419"/>
            <a:ext cx="763353" cy="276829"/>
          </a:xfrm>
          <a:prstGeom prst="wedgeEllipseCallout">
            <a:avLst>
              <a:gd name="adj1" fmla="val -68668"/>
              <a:gd name="adj2" fmla="val -4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>
                <a:solidFill>
                  <a:srgbClr val="CC0000"/>
                </a:solidFill>
                <a:latin typeface="Tw Cen MT" panose="020B0602020104020603"/>
              </a:rPr>
              <a:t>17/18 S1 B2 (modified)</a:t>
            </a:r>
            <a:r>
              <a:rPr lang="en-US" sz="1050" b="0" i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0541" y="480192"/>
                <a:ext cx="592497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9263" algn="l"/>
                  </a:tabLst>
                  <a:defRPr/>
                </a:pP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</a:t>
                </a:r>
                <a:r>
                  <a:rPr lang="en-SG" sz="2200" dirty="0" err="1">
                    <a:solidFill>
                      <a:prstClr val="black"/>
                    </a:solidFill>
                    <a:latin typeface="Cambria" panose="02040503050406030204" pitchFamily="18" charset="0"/>
                  </a:rPr>
                  <a:t>i</a:t>
                </a:r>
                <a:r>
                  <a:rPr lang="en-SG" sz="22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)	Sketch the voltage waveform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across the silicon diode. Indicate the maximum and minimum values.</a:t>
                </a:r>
                <a:endParaRPr kumimoji="0" lang="en-SG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1" y="480192"/>
                <a:ext cx="5924979" cy="1107996"/>
              </a:xfrm>
              <a:prstGeom prst="rect">
                <a:avLst/>
              </a:prstGeom>
              <a:blipFill>
                <a:blip r:embed="rId2"/>
                <a:stretch>
                  <a:fillRect l="-1337" t="-3846" r="-1029" b="-98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528480" y="1514643"/>
            <a:ext cx="5963607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SG" sz="2100" b="0" u="sng" dirty="0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100" dirty="0">
                <a:solidFill>
                  <a:srgbClr val="0000FF"/>
                </a:solidFill>
                <a:latin typeface="Cambria Math" panose="02040503050406030204" pitchFamily="18" charset="0"/>
              </a:rPr>
              <a:t>During the positive half cycle, the diode is reverse biased. No current flows through the circuit. </a:t>
            </a:r>
          </a:p>
        </p:txBody>
      </p: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2 of 3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sp>
        <p:nvSpPr>
          <p:cNvPr id="141" name="Freeform 36"/>
          <p:cNvSpPr>
            <a:spLocks/>
          </p:cNvSpPr>
          <p:nvPr/>
        </p:nvSpPr>
        <p:spPr bwMode="auto">
          <a:xfrm>
            <a:off x="8529770" y="1057403"/>
            <a:ext cx="1169676" cy="519613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5" name="Freeform 36"/>
          <p:cNvSpPr>
            <a:spLocks/>
          </p:cNvSpPr>
          <p:nvPr/>
        </p:nvSpPr>
        <p:spPr bwMode="auto">
          <a:xfrm flipH="1">
            <a:off x="9969231" y="1057404"/>
            <a:ext cx="1203090" cy="511226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8529573" y="2029522"/>
            <a:ext cx="2642752" cy="508254"/>
          </a:xfrm>
          <a:custGeom>
            <a:avLst/>
            <a:gdLst>
              <a:gd name="connsiteX0" fmla="*/ 0 w 2868930"/>
              <a:gd name="connsiteY0" fmla="*/ 0 h 624840"/>
              <a:gd name="connsiteX1" fmla="*/ 0 w 2868930"/>
              <a:gd name="connsiteY1" fmla="*/ 624840 h 624840"/>
              <a:gd name="connsiteX2" fmla="*/ 2868930 w 2868930"/>
              <a:gd name="connsiteY2" fmla="*/ 624840 h 624840"/>
              <a:gd name="connsiteX3" fmla="*/ 2868930 w 2868930"/>
              <a:gd name="connsiteY3" fmla="*/ 64770 h 624840"/>
              <a:gd name="connsiteX0" fmla="*/ 0 w 2868930"/>
              <a:gd name="connsiteY0" fmla="*/ 6184 h 631024"/>
              <a:gd name="connsiteX1" fmla="*/ 0 w 2868930"/>
              <a:gd name="connsiteY1" fmla="*/ 631024 h 631024"/>
              <a:gd name="connsiteX2" fmla="*/ 2868930 w 2868930"/>
              <a:gd name="connsiteY2" fmla="*/ 631024 h 631024"/>
              <a:gd name="connsiteX3" fmla="*/ 2867019 w 2868930"/>
              <a:gd name="connsiteY3" fmla="*/ 0 h 63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930" h="631024">
                <a:moveTo>
                  <a:pt x="0" y="6184"/>
                </a:moveTo>
                <a:lnTo>
                  <a:pt x="0" y="631024"/>
                </a:lnTo>
                <a:lnTo>
                  <a:pt x="2868930" y="631024"/>
                </a:lnTo>
                <a:lnTo>
                  <a:pt x="2867019" y="0"/>
                </a:lnTo>
              </a:path>
            </a:pathLst>
          </a:custGeom>
          <a:noFill/>
          <a:ln w="254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941069" y="1673785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2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301" y="129643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3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301" y="2002070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29A329B-5419-4123-90EA-EEEF8C7C7D19}"/>
              </a:ext>
            </a:extLst>
          </p:cNvPr>
          <p:cNvSpPr/>
          <p:nvPr/>
        </p:nvSpPr>
        <p:spPr>
          <a:xfrm>
            <a:off x="8303608" y="1575322"/>
            <a:ext cx="455639" cy="455639"/>
          </a:xfrm>
          <a:prstGeom prst="ellipse">
            <a:avLst/>
          </a:prstGeom>
          <a:noFill/>
          <a:ln w="317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5" name="Group 164"/>
          <p:cNvGrpSpPr/>
          <p:nvPr/>
        </p:nvGrpSpPr>
        <p:grpSpPr>
          <a:xfrm>
            <a:off x="8382947" y="1709138"/>
            <a:ext cx="296960" cy="201388"/>
            <a:chOff x="4619332" y="3565528"/>
            <a:chExt cx="296960" cy="201388"/>
          </a:xfrm>
        </p:grpSpPr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8A2552AE-ADB1-4912-AFE1-1A832DCD3A32}"/>
                </a:ext>
              </a:extLst>
            </p:cNvPr>
            <p:cNvSpPr/>
            <p:nvPr/>
          </p:nvSpPr>
          <p:spPr>
            <a:xfrm>
              <a:off x="4619332" y="3565528"/>
              <a:ext cx="146626" cy="96357"/>
            </a:xfrm>
            <a:custGeom>
              <a:avLst/>
              <a:gdLst>
                <a:gd name="connsiteX0" fmla="*/ 0 w 904240"/>
                <a:gd name="connsiteY0" fmla="*/ 1209040 h 1209040"/>
                <a:gd name="connsiteX1" fmla="*/ 457200 w 904240"/>
                <a:gd name="connsiteY1" fmla="*/ 0 h 1209040"/>
                <a:gd name="connsiteX2" fmla="*/ 904240 w 904240"/>
                <a:gd name="connsiteY2" fmla="*/ 120904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240" h="1209040">
                  <a:moveTo>
                    <a:pt x="0" y="1209040"/>
                  </a:moveTo>
                  <a:cubicBezTo>
                    <a:pt x="153246" y="604520"/>
                    <a:pt x="306493" y="0"/>
                    <a:pt x="457200" y="0"/>
                  </a:cubicBezTo>
                  <a:cubicBezTo>
                    <a:pt x="607907" y="0"/>
                    <a:pt x="756073" y="604520"/>
                    <a:pt x="904240" y="1209040"/>
                  </a:cubicBezTo>
                </a:path>
              </a:pathLst>
            </a:custGeom>
            <a:noFill/>
            <a:ln w="31750" cap="rnd">
              <a:solidFill>
                <a:srgbClr val="CC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3EE62E96-E8F5-4A8E-A571-D55A6445930F}"/>
                </a:ext>
              </a:extLst>
            </p:cNvPr>
            <p:cNvSpPr/>
            <p:nvPr/>
          </p:nvSpPr>
          <p:spPr>
            <a:xfrm flipV="1">
              <a:off x="4769666" y="3670559"/>
              <a:ext cx="146626" cy="96357"/>
            </a:xfrm>
            <a:custGeom>
              <a:avLst/>
              <a:gdLst>
                <a:gd name="connsiteX0" fmla="*/ 0 w 904240"/>
                <a:gd name="connsiteY0" fmla="*/ 1209040 h 1209040"/>
                <a:gd name="connsiteX1" fmla="*/ 457200 w 904240"/>
                <a:gd name="connsiteY1" fmla="*/ 0 h 1209040"/>
                <a:gd name="connsiteX2" fmla="*/ 904240 w 904240"/>
                <a:gd name="connsiteY2" fmla="*/ 120904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240" h="1209040">
                  <a:moveTo>
                    <a:pt x="0" y="1209040"/>
                  </a:moveTo>
                  <a:cubicBezTo>
                    <a:pt x="153246" y="604520"/>
                    <a:pt x="306493" y="0"/>
                    <a:pt x="457200" y="0"/>
                  </a:cubicBezTo>
                  <a:cubicBezTo>
                    <a:pt x="607907" y="0"/>
                    <a:pt x="756073" y="604520"/>
                    <a:pt x="904240" y="1209040"/>
                  </a:cubicBezTo>
                </a:path>
              </a:pathLst>
            </a:custGeom>
            <a:noFill/>
            <a:ln w="31750" cap="rnd">
              <a:solidFill>
                <a:srgbClr val="CC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 Box 78"/>
              <p:cNvSpPr txBox="1">
                <a:spLocks noChangeArrowheads="1"/>
              </p:cNvSpPr>
              <p:nvPr/>
            </p:nvSpPr>
            <p:spPr bwMode="auto">
              <a:xfrm>
                <a:off x="11321897" y="1587742"/>
                <a:ext cx="6915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GB" sz="2000">
                  <a:solidFill>
                    <a:srgbClr val="0033CC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6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21897" y="1587742"/>
                <a:ext cx="691560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378" y="129643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8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378" y="2002070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7415713" y="1257353"/>
            <a:ext cx="0" cy="10262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 Box 78"/>
          <p:cNvSpPr txBox="1">
            <a:spLocks noChangeArrowheads="1"/>
          </p:cNvSpPr>
          <p:nvPr/>
        </p:nvSpPr>
        <p:spPr bwMode="auto">
          <a:xfrm>
            <a:off x="6642244" y="1335423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8.5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 Box 78"/>
              <p:cNvSpPr txBox="1">
                <a:spLocks noChangeArrowheads="1"/>
              </p:cNvSpPr>
              <p:nvPr/>
            </p:nvSpPr>
            <p:spPr bwMode="auto">
              <a:xfrm>
                <a:off x="7109203" y="888021"/>
                <a:ext cx="54482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rgbClr val="0033CC"/>
                    </a:solidFill>
                    <a:latin typeface="Cambria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1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203" y="888021"/>
                <a:ext cx="544826" cy="369332"/>
              </a:xfrm>
              <a:prstGeom prst="rect">
                <a:avLst/>
              </a:prstGeom>
              <a:blipFill>
                <a:blip r:embed="rId4"/>
                <a:stretch>
                  <a:fillRect l="-13333" r="-23333"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 Box 78"/>
          <p:cNvSpPr txBox="1">
            <a:spLocks noChangeArrowheads="1"/>
          </p:cNvSpPr>
          <p:nvPr/>
        </p:nvSpPr>
        <p:spPr bwMode="auto">
          <a:xfrm>
            <a:off x="6642244" y="1914317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−8.5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7391534" y="1516116"/>
            <a:ext cx="540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 Box 78"/>
          <p:cNvSpPr txBox="1">
            <a:spLocks noChangeArrowheads="1"/>
          </p:cNvSpPr>
          <p:nvPr/>
        </p:nvSpPr>
        <p:spPr bwMode="auto">
          <a:xfrm>
            <a:off x="6642244" y="1624307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>
                <a:solidFill>
                  <a:srgbClr val="0033CC"/>
                </a:solidFill>
                <a:latin typeface="Cambria" panose="02040503050406030204" pitchFamily="18" charset="0"/>
              </a:rPr>
              <a:t>0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75" name="Freeform 174"/>
          <p:cNvSpPr/>
          <p:nvPr/>
        </p:nvSpPr>
        <p:spPr>
          <a:xfrm>
            <a:off x="7418204" y="1516715"/>
            <a:ext cx="270510" cy="295279"/>
          </a:xfrm>
          <a:custGeom>
            <a:avLst/>
            <a:gdLst>
              <a:gd name="connsiteX0" fmla="*/ 0 w 270510"/>
              <a:gd name="connsiteY0" fmla="*/ 289564 h 295279"/>
              <a:gd name="connsiteX1" fmla="*/ 135255 w 270510"/>
              <a:gd name="connsiteY1" fmla="*/ 4 h 295279"/>
              <a:gd name="connsiteX2" fmla="*/ 270510 w 270510"/>
              <a:gd name="connsiteY2" fmla="*/ 295279 h 2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" h="295279">
                <a:moveTo>
                  <a:pt x="0" y="289564"/>
                </a:moveTo>
                <a:cubicBezTo>
                  <a:pt x="45085" y="144307"/>
                  <a:pt x="90170" y="-949"/>
                  <a:pt x="135255" y="4"/>
                </a:cubicBezTo>
                <a:cubicBezTo>
                  <a:pt x="180340" y="956"/>
                  <a:pt x="225425" y="148117"/>
                  <a:pt x="270510" y="29527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Freeform 175"/>
          <p:cNvSpPr/>
          <p:nvPr/>
        </p:nvSpPr>
        <p:spPr>
          <a:xfrm flipV="1">
            <a:off x="7689531" y="1803704"/>
            <a:ext cx="270510" cy="295279"/>
          </a:xfrm>
          <a:custGeom>
            <a:avLst/>
            <a:gdLst>
              <a:gd name="connsiteX0" fmla="*/ 0 w 270510"/>
              <a:gd name="connsiteY0" fmla="*/ 289564 h 295279"/>
              <a:gd name="connsiteX1" fmla="*/ 135255 w 270510"/>
              <a:gd name="connsiteY1" fmla="*/ 4 h 295279"/>
              <a:gd name="connsiteX2" fmla="*/ 270510 w 270510"/>
              <a:gd name="connsiteY2" fmla="*/ 295279 h 2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" h="295279">
                <a:moveTo>
                  <a:pt x="0" y="289564"/>
                </a:moveTo>
                <a:cubicBezTo>
                  <a:pt x="45085" y="144307"/>
                  <a:pt x="90170" y="-949"/>
                  <a:pt x="135255" y="4"/>
                </a:cubicBezTo>
                <a:cubicBezTo>
                  <a:pt x="180340" y="956"/>
                  <a:pt x="225425" y="148117"/>
                  <a:pt x="270510" y="29527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Text Box 78"/>
          <p:cNvSpPr txBox="1">
            <a:spLocks noChangeArrowheads="1"/>
          </p:cNvSpPr>
          <p:nvPr/>
        </p:nvSpPr>
        <p:spPr bwMode="auto">
          <a:xfrm>
            <a:off x="7796757" y="1766677"/>
            <a:ext cx="544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i="1">
                <a:solidFill>
                  <a:srgbClr val="0033CC"/>
                </a:solidFill>
                <a:latin typeface="Cambria" panose="02040503050406030204" pitchFamily="18" charset="0"/>
              </a:rPr>
              <a:t>t</a:t>
            </a: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  </a:t>
            </a:r>
          </a:p>
        </p:txBody>
      </p:sp>
      <p:cxnSp>
        <p:nvCxnSpPr>
          <p:cNvPr id="178" name="Straight Arrow Connector 177"/>
          <p:cNvCxnSpPr/>
          <p:nvPr/>
        </p:nvCxnSpPr>
        <p:spPr>
          <a:xfrm>
            <a:off x="7391534" y="2098983"/>
            <a:ext cx="540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382009" y="1810407"/>
            <a:ext cx="7962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 bwMode="auto">
          <a:xfrm>
            <a:off x="10501650" y="1616318"/>
            <a:ext cx="495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 i="1">
                <a:solidFill>
                  <a:srgbClr val="0033CC"/>
                </a:solidFill>
                <a:latin typeface="Cambria Math" panose="02040503050406030204" pitchFamily="18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 bwMode="auto">
              <a:xfrm>
                <a:off x="9443604" y="476786"/>
                <a:ext cx="86247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SG" sz="2000">
                  <a:solidFill>
                    <a:srgbClr val="0033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3604" y="476786"/>
                <a:ext cx="862479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4381" y="58951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8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6883" y="58951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9706821" y="935057"/>
            <a:ext cx="276703" cy="248119"/>
            <a:chOff x="9877930" y="1686154"/>
            <a:chExt cx="276703" cy="248119"/>
          </a:xfrm>
        </p:grpSpPr>
        <p:cxnSp>
          <p:nvCxnSpPr>
            <p:cNvPr id="158" name="Straight Connector 157"/>
            <p:cNvCxnSpPr/>
            <p:nvPr/>
          </p:nvCxnSpPr>
          <p:spPr>
            <a:xfrm flipV="1">
              <a:off x="9877930" y="1686154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Isosceles Triangle 158"/>
            <p:cNvSpPr/>
            <p:nvPr/>
          </p:nvSpPr>
          <p:spPr>
            <a:xfrm>
              <a:off x="9891821" y="1716683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7546" y="2587744"/>
                <a:ext cx="4538673" cy="91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2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sz="2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SG" sz="2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=0×</m:t>
                      </m:r>
                      <m:r>
                        <a:rPr lang="en-SG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SG" sz="2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10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ts val="32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sz="21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−0=</m:t>
                      </m:r>
                      <m:sSub>
                        <m:sSubPr>
                          <m:ctrlP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SG" sz="21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46" y="2587744"/>
                <a:ext cx="4538673" cy="913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8480" y="348776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During the negative half cycle, </a:t>
            </a:r>
            <a:r>
              <a:rPr lang="en-SG" sz="2100" dirty="0" smtClean="0">
                <a:solidFill>
                  <a:srgbClr val="000099"/>
                </a:solidFill>
                <a:latin typeface="Cambria Math" panose="02040503050406030204" pitchFamily="18" charset="0"/>
              </a:rPr>
              <a:t>no current flows through the </a:t>
            </a:r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diode </a:t>
            </a:r>
            <a:r>
              <a:rPr lang="en-SG" sz="2100" dirty="0" smtClean="0">
                <a:solidFill>
                  <a:srgbClr val="000099"/>
                </a:solidFill>
                <a:latin typeface="Cambria Math" panose="02040503050406030204" pitchFamily="18" charset="0"/>
              </a:rPr>
              <a:t>initially</a:t>
            </a:r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. But as the input voltage </a:t>
            </a:r>
            <a:r>
              <a:rPr lang="en-SG" sz="2100" dirty="0" smtClean="0">
                <a:solidFill>
                  <a:srgbClr val="000099"/>
                </a:solidFill>
                <a:latin typeface="Cambria Math" panose="02040503050406030204" pitchFamily="18" charset="0"/>
              </a:rPr>
              <a:t>continues </a:t>
            </a:r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to </a:t>
            </a:r>
            <a:r>
              <a:rPr lang="en-SG" sz="2100" dirty="0" smtClean="0">
                <a:solidFill>
                  <a:srgbClr val="000099"/>
                </a:solidFill>
                <a:latin typeface="Cambria Math" panose="02040503050406030204" pitchFamily="18" charset="0"/>
              </a:rPr>
              <a:t>decrease, </a:t>
            </a:r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the diode </a:t>
            </a:r>
            <a:r>
              <a:rPr lang="en-SG" sz="2100" dirty="0" smtClean="0">
                <a:solidFill>
                  <a:srgbClr val="000099"/>
                </a:solidFill>
                <a:latin typeface="Cambria Math" panose="02040503050406030204" pitchFamily="18" charset="0"/>
              </a:rPr>
              <a:t>turns on and conducts </a:t>
            </a:r>
            <a:r>
              <a:rPr lang="en-SG" sz="2100" dirty="0">
                <a:solidFill>
                  <a:srgbClr val="000099"/>
                </a:solidFill>
                <a:latin typeface="Cambria Math" panose="02040503050406030204" pitchFamily="18" charset="0"/>
              </a:rPr>
              <a:t>eventually.</a:t>
            </a:r>
            <a:endParaRPr lang="en-SG" sz="21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957546" y="4863175"/>
                <a:ext cx="255435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10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1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a:rPr lang="en-SG" sz="21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1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sz="21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100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1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SG" sz="2100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10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100" dirty="0">
                  <a:solidFill>
                    <a:srgbClr val="00009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46" y="4863175"/>
                <a:ext cx="2554354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ine 31">
            <a:extLst>
              <a:ext uri="{FF2B5EF4-FFF2-40B4-BE49-F238E27FC236}">
                <a16:creationId xmlns:a16="http://schemas.microsoft.com/office/drawing/2014/main" id="{07E423B8-569C-4F2B-AC8B-ADD8565A2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9011" y="2537776"/>
            <a:ext cx="0" cy="91602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 type="oval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6" name="Line 35">
            <a:extLst>
              <a:ext uri="{FF2B5EF4-FFF2-40B4-BE49-F238E27FC236}">
                <a16:creationId xmlns:a16="http://schemas.microsoft.com/office/drawing/2014/main" id="{E7C3737A-8270-4E5C-A9E6-CEBD4845A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8352" y="2640736"/>
            <a:ext cx="24431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7" name="Line 36">
            <a:extLst>
              <a:ext uri="{FF2B5EF4-FFF2-40B4-BE49-F238E27FC236}">
                <a16:creationId xmlns:a16="http://schemas.microsoft.com/office/drawing/2014/main" id="{A34A8BDE-87DE-43FB-A982-E353AE371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7833" y="2700526"/>
            <a:ext cx="14535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8" name="Line 37">
            <a:extLst>
              <a:ext uri="{FF2B5EF4-FFF2-40B4-BE49-F238E27FC236}">
                <a16:creationId xmlns:a16="http://schemas.microsoft.com/office/drawing/2014/main" id="{479E8863-C5F5-4034-BAFC-86B1FF5D3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1129" y="2759286"/>
            <a:ext cx="5875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20" name="Group 19"/>
          <p:cNvGrpSpPr/>
          <p:nvPr/>
        </p:nvGrpSpPr>
        <p:grpSpPr>
          <a:xfrm>
            <a:off x="6456355" y="2809116"/>
            <a:ext cx="5206486" cy="2601084"/>
            <a:chOff x="6456355" y="2931036"/>
            <a:chExt cx="5206486" cy="26010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387" y="3223425"/>
              <a:ext cx="4327921" cy="2308695"/>
            </a:xfrm>
            <a:prstGeom prst="rect">
              <a:avLst/>
            </a:prstGeom>
          </p:spPr>
        </p:pic>
        <p:cxnSp>
          <p:nvCxnSpPr>
            <p:cNvPr id="71" name="Straight Arrow Connector 70"/>
            <p:cNvCxnSpPr/>
            <p:nvPr/>
          </p:nvCxnSpPr>
          <p:spPr>
            <a:xfrm flipV="1">
              <a:off x="7218960" y="3325591"/>
              <a:ext cx="0" cy="1751506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173008" y="4379980"/>
              <a:ext cx="4489833" cy="4142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6683832" y="2931036"/>
                  <a:ext cx="1084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b="0" i="0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solidFill>
                                  <a:srgbClr val="6633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SG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SG" b="0" i="1" smtClean="0">
                            <a:solidFill>
                              <a:srgbClr val="6633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>
                    <a:solidFill>
                      <a:srgbClr val="663300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832" y="2931036"/>
                  <a:ext cx="108485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124" b="-15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/>
            <p:cNvSpPr txBox="1"/>
            <p:nvPr/>
          </p:nvSpPr>
          <p:spPr>
            <a:xfrm>
              <a:off x="6551871" y="3458298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8.5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456355" y="4403172"/>
              <a:ext cx="7381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−0.7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7177367" y="4565717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177367" y="3636014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11372218" y="4407588"/>
              <a:ext cx="290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solidFill>
                    <a:srgbClr val="663300"/>
                  </a:solidFill>
                  <a:latin typeface="Cambria" panose="02040503050406030204" pitchFamily="18" charset="0"/>
                </a:rPr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835640" y="4951861"/>
                  <a:ext cx="794348" cy="408623"/>
                </a:xfrm>
                <a:prstGeom prst="wedgeRoundRectCallout">
                  <a:avLst>
                    <a:gd name="adj1" fmla="val -83611"/>
                    <a:gd name="adj2" fmla="val -136829"/>
                    <a:gd name="adj3" fmla="val 16667"/>
                  </a:avLst>
                </a:prstGeom>
                <a:solidFill>
                  <a:srgbClr val="FFFF00">
                    <a:alpha val="25000"/>
                  </a:srgbClr>
                </a:solidFill>
                <a:ln>
                  <a:solidFill>
                    <a:srgbClr val="33CC33"/>
                  </a:solidFill>
                </a:ln>
              </p:spPr>
              <p:txBody>
                <a:bodyPr wrap="square" rtlCol="0" anchor="ctr" anchorCtr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D</m:t>
                            </m:r>
                          </m:sub>
                        </m:sSub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SG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5640" y="4951861"/>
                  <a:ext cx="794348" cy="408623"/>
                </a:xfrm>
                <a:prstGeom prst="wedgeRoundRectCallout">
                  <a:avLst>
                    <a:gd name="adj1" fmla="val -83611"/>
                    <a:gd name="adj2" fmla="val -136829"/>
                    <a:gd name="adj3" fmla="val 16667"/>
                  </a:avLst>
                </a:prstGeom>
                <a:blipFill>
                  <a:blip r:embed="rId10"/>
                  <a:stretch>
                    <a:fillRect b="-3906"/>
                  </a:stretch>
                </a:blipFill>
                <a:ln>
                  <a:solidFill>
                    <a:srgbClr val="33CC33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3962416" y="5190835"/>
                <a:ext cx="4512232" cy="715089"/>
              </a:xfrm>
              <a:prstGeom prst="wedgeRoundRectCallout">
                <a:avLst>
                  <a:gd name="adj1" fmla="val 45523"/>
                  <a:gd name="adj2" fmla="val -98748"/>
                  <a:gd name="adj3" fmla="val 16667"/>
                </a:avLst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33CC33"/>
                </a:solidFill>
              </a:ln>
            </p:spPr>
            <p:txBody>
              <a:bodyPr wrap="square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SG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SG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lang="en-SG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</a:t>
                </a:r>
                <a:r>
                  <a:rPr kumimoji="0" lang="en-SG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he pink dotted curve is</a:t>
                </a:r>
                <a:r>
                  <a:rPr kumimoji="0" lang="en-SG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not </a:t>
                </a:r>
                <a:r>
                  <a:rPr kumimoji="0" lang="en-SG" sz="18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required </a:t>
                </a:r>
                <a:r>
                  <a:rPr lang="en-SG" noProof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in your</a:t>
                </a:r>
                <a:r>
                  <a:rPr kumimoji="0" lang="en-SG" sz="18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kumimoji="0" lang="en-SG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answer. It </a:t>
                </a:r>
                <a:r>
                  <a:rPr lang="en-SG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is </a:t>
                </a:r>
                <a:r>
                  <a:rPr lang="en-SG">
                    <a:solidFill>
                      <a:srgbClr val="000000"/>
                    </a:solidFill>
                    <a:latin typeface="Cambria" panose="02040503050406030204" pitchFamily="18" charset="0"/>
                  </a:rPr>
                  <a:t>just for reference</a:t>
                </a:r>
                <a:r>
                  <a:rPr lang="en-SG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 </a:t>
                </a:r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16" y="5190835"/>
                <a:ext cx="4512232" cy="715089"/>
              </a:xfrm>
              <a:prstGeom prst="wedgeRoundRectCallout">
                <a:avLst>
                  <a:gd name="adj1" fmla="val 45523"/>
                  <a:gd name="adj2" fmla="val -98748"/>
                  <a:gd name="adj3" fmla="val 16667"/>
                </a:avLst>
              </a:prstGeom>
              <a:blipFill>
                <a:blip r:embed="rId11"/>
                <a:stretch>
                  <a:fillRect l="-270" r="-1078" b="-4520"/>
                </a:stretch>
              </a:blipFill>
              <a:ln>
                <a:solidFill>
                  <a:srgbClr val="33CC33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6456355" y="4065396"/>
            <a:ext cx="7381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ounded Rectangular Callout 56"/>
              <p:cNvSpPr/>
              <p:nvPr/>
            </p:nvSpPr>
            <p:spPr>
              <a:xfrm>
                <a:off x="10123084" y="133814"/>
                <a:ext cx="1765700" cy="369870"/>
              </a:xfrm>
              <a:prstGeom prst="wedgeRoundRectCallout">
                <a:avLst>
                  <a:gd name="adj1" fmla="val -56547"/>
                  <a:gd name="adj2" fmla="val 93663"/>
                  <a:gd name="adj3" fmla="val 16667"/>
                </a:avLst>
              </a:prstGeom>
              <a:solidFill>
                <a:srgbClr val="C7E6A4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SG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ounded Rectangular Callout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84" y="133814"/>
                <a:ext cx="1765700" cy="369870"/>
              </a:xfrm>
              <a:prstGeom prst="wedgeRoundRectCallout">
                <a:avLst>
                  <a:gd name="adj1" fmla="val -56547"/>
                  <a:gd name="adj2" fmla="val 93663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8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9600"/>
              <a:t>2018/19 S1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09483"/>
            <a:ext cx="10058400" cy="3278294"/>
          </a:xfrm>
        </p:spPr>
        <p:txBody>
          <a:bodyPr>
            <a:normAutofit/>
          </a:bodyPr>
          <a:lstStyle/>
          <a:p>
            <a:r>
              <a:rPr lang="en-SG" sz="4400"/>
              <a:t>Modified Examination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36091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02" y="3276959"/>
            <a:ext cx="4291611" cy="1980000"/>
          </a:xfrm>
          <a:prstGeom prst="rect">
            <a:avLst/>
          </a:prstGeom>
        </p:spPr>
      </p:pic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>
                <a:solidFill>
                  <a:srgbClr val="CC0000"/>
                </a:solidFill>
                <a:latin typeface="Tw Cen MT" panose="020B0602020104020603"/>
              </a:rPr>
              <a:t>17/18 S1 B2 (modified)</a:t>
            </a:r>
            <a:r>
              <a:rPr lang="en-US" sz="1050" b="0" i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0541" y="487812"/>
                <a:ext cx="592497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0113" marR="0" lvl="0" indent="-9001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>
                    <a:tab pos="449263" algn="l"/>
                  </a:tabLst>
                  <a:defRPr/>
                </a:pPr>
                <a:r>
                  <a:rPr lang="en-SG" sz="220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(ii)	Sketch the voltage waveform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2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0" lang="en-SG" sz="22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 across resistor </a:t>
                </a:r>
                <a:r>
                  <a:rPr kumimoji="0" lang="en-SG" sz="2200" b="0" i="1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R</a:t>
                </a:r>
                <a:r>
                  <a:rPr kumimoji="0" lang="en-SG" sz="22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. Indicate the maximum and minimum values.</a:t>
                </a:r>
                <a:endParaRPr kumimoji="0" lang="en-SG" sz="2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1" y="487812"/>
                <a:ext cx="5924979" cy="1107996"/>
              </a:xfrm>
              <a:prstGeom prst="rect">
                <a:avLst/>
              </a:prstGeom>
              <a:blipFill>
                <a:blip r:embed="rId3"/>
                <a:stretch>
                  <a:fillRect l="-1337" t="-3846" r="-1440" b="-10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528480" y="1476543"/>
            <a:ext cx="596360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SG" sz="2200" b="0" u="sng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200">
                <a:solidFill>
                  <a:srgbClr val="0000FF"/>
                </a:solidFill>
                <a:latin typeface="Cambria Math" panose="02040503050406030204" pitchFamily="18" charset="0"/>
              </a:rPr>
              <a:t>During the positive half cycle, the diode is reverse biased. No current flows through the circuit. </a:t>
            </a:r>
          </a:p>
        </p:txBody>
      </p: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3 of 3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sp>
        <p:nvSpPr>
          <p:cNvPr id="141" name="Freeform 36"/>
          <p:cNvSpPr>
            <a:spLocks/>
          </p:cNvSpPr>
          <p:nvPr/>
        </p:nvSpPr>
        <p:spPr bwMode="auto">
          <a:xfrm>
            <a:off x="8529770" y="1057403"/>
            <a:ext cx="1169676" cy="519613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5" name="Freeform 36"/>
          <p:cNvSpPr>
            <a:spLocks/>
          </p:cNvSpPr>
          <p:nvPr/>
        </p:nvSpPr>
        <p:spPr bwMode="auto">
          <a:xfrm flipH="1">
            <a:off x="9969231" y="1057404"/>
            <a:ext cx="1203090" cy="511226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8529573" y="2029522"/>
            <a:ext cx="2642752" cy="508254"/>
          </a:xfrm>
          <a:custGeom>
            <a:avLst/>
            <a:gdLst>
              <a:gd name="connsiteX0" fmla="*/ 0 w 2868930"/>
              <a:gd name="connsiteY0" fmla="*/ 0 h 624840"/>
              <a:gd name="connsiteX1" fmla="*/ 0 w 2868930"/>
              <a:gd name="connsiteY1" fmla="*/ 624840 h 624840"/>
              <a:gd name="connsiteX2" fmla="*/ 2868930 w 2868930"/>
              <a:gd name="connsiteY2" fmla="*/ 624840 h 624840"/>
              <a:gd name="connsiteX3" fmla="*/ 2868930 w 2868930"/>
              <a:gd name="connsiteY3" fmla="*/ 64770 h 624840"/>
              <a:gd name="connsiteX0" fmla="*/ 0 w 2868930"/>
              <a:gd name="connsiteY0" fmla="*/ 6184 h 631024"/>
              <a:gd name="connsiteX1" fmla="*/ 0 w 2868930"/>
              <a:gd name="connsiteY1" fmla="*/ 631024 h 631024"/>
              <a:gd name="connsiteX2" fmla="*/ 2868930 w 2868930"/>
              <a:gd name="connsiteY2" fmla="*/ 631024 h 631024"/>
              <a:gd name="connsiteX3" fmla="*/ 2867019 w 2868930"/>
              <a:gd name="connsiteY3" fmla="*/ 0 h 63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930" h="631024">
                <a:moveTo>
                  <a:pt x="0" y="6184"/>
                </a:moveTo>
                <a:lnTo>
                  <a:pt x="0" y="631024"/>
                </a:lnTo>
                <a:lnTo>
                  <a:pt x="2868930" y="631024"/>
                </a:lnTo>
                <a:lnTo>
                  <a:pt x="2867019" y="0"/>
                </a:lnTo>
              </a:path>
            </a:pathLst>
          </a:custGeom>
          <a:noFill/>
          <a:ln w="254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941069" y="1673785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2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301" y="129643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3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301" y="2002070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29A329B-5419-4123-90EA-EEEF8C7C7D19}"/>
              </a:ext>
            </a:extLst>
          </p:cNvPr>
          <p:cNvSpPr/>
          <p:nvPr/>
        </p:nvSpPr>
        <p:spPr>
          <a:xfrm>
            <a:off x="8303608" y="1575322"/>
            <a:ext cx="455639" cy="455639"/>
          </a:xfrm>
          <a:prstGeom prst="ellipse">
            <a:avLst/>
          </a:prstGeom>
          <a:noFill/>
          <a:ln w="317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5" name="Group 164"/>
          <p:cNvGrpSpPr/>
          <p:nvPr/>
        </p:nvGrpSpPr>
        <p:grpSpPr>
          <a:xfrm>
            <a:off x="8382947" y="1709138"/>
            <a:ext cx="296960" cy="201388"/>
            <a:chOff x="4619332" y="3565528"/>
            <a:chExt cx="296960" cy="201388"/>
          </a:xfrm>
        </p:grpSpPr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8A2552AE-ADB1-4912-AFE1-1A832DCD3A32}"/>
                </a:ext>
              </a:extLst>
            </p:cNvPr>
            <p:cNvSpPr/>
            <p:nvPr/>
          </p:nvSpPr>
          <p:spPr>
            <a:xfrm>
              <a:off x="4619332" y="3565528"/>
              <a:ext cx="146626" cy="96357"/>
            </a:xfrm>
            <a:custGeom>
              <a:avLst/>
              <a:gdLst>
                <a:gd name="connsiteX0" fmla="*/ 0 w 904240"/>
                <a:gd name="connsiteY0" fmla="*/ 1209040 h 1209040"/>
                <a:gd name="connsiteX1" fmla="*/ 457200 w 904240"/>
                <a:gd name="connsiteY1" fmla="*/ 0 h 1209040"/>
                <a:gd name="connsiteX2" fmla="*/ 904240 w 904240"/>
                <a:gd name="connsiteY2" fmla="*/ 120904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240" h="1209040">
                  <a:moveTo>
                    <a:pt x="0" y="1209040"/>
                  </a:moveTo>
                  <a:cubicBezTo>
                    <a:pt x="153246" y="604520"/>
                    <a:pt x="306493" y="0"/>
                    <a:pt x="457200" y="0"/>
                  </a:cubicBezTo>
                  <a:cubicBezTo>
                    <a:pt x="607907" y="0"/>
                    <a:pt x="756073" y="604520"/>
                    <a:pt x="904240" y="1209040"/>
                  </a:cubicBezTo>
                </a:path>
              </a:pathLst>
            </a:custGeom>
            <a:noFill/>
            <a:ln w="31750" cap="rnd">
              <a:solidFill>
                <a:srgbClr val="CC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3EE62E96-E8F5-4A8E-A571-D55A6445930F}"/>
                </a:ext>
              </a:extLst>
            </p:cNvPr>
            <p:cNvSpPr/>
            <p:nvPr/>
          </p:nvSpPr>
          <p:spPr>
            <a:xfrm flipV="1">
              <a:off x="4769666" y="3670559"/>
              <a:ext cx="146626" cy="96357"/>
            </a:xfrm>
            <a:custGeom>
              <a:avLst/>
              <a:gdLst>
                <a:gd name="connsiteX0" fmla="*/ 0 w 904240"/>
                <a:gd name="connsiteY0" fmla="*/ 1209040 h 1209040"/>
                <a:gd name="connsiteX1" fmla="*/ 457200 w 904240"/>
                <a:gd name="connsiteY1" fmla="*/ 0 h 1209040"/>
                <a:gd name="connsiteX2" fmla="*/ 904240 w 904240"/>
                <a:gd name="connsiteY2" fmla="*/ 1209040 h 120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240" h="1209040">
                  <a:moveTo>
                    <a:pt x="0" y="1209040"/>
                  </a:moveTo>
                  <a:cubicBezTo>
                    <a:pt x="153246" y="604520"/>
                    <a:pt x="306493" y="0"/>
                    <a:pt x="457200" y="0"/>
                  </a:cubicBezTo>
                  <a:cubicBezTo>
                    <a:pt x="607907" y="0"/>
                    <a:pt x="756073" y="604520"/>
                    <a:pt x="904240" y="1209040"/>
                  </a:cubicBezTo>
                </a:path>
              </a:pathLst>
            </a:custGeom>
            <a:noFill/>
            <a:ln w="31750" cap="rnd">
              <a:solidFill>
                <a:srgbClr val="CC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 Box 78"/>
              <p:cNvSpPr txBox="1">
                <a:spLocks noChangeArrowheads="1"/>
              </p:cNvSpPr>
              <p:nvPr/>
            </p:nvSpPr>
            <p:spPr bwMode="auto">
              <a:xfrm>
                <a:off x="11321897" y="1587742"/>
                <a:ext cx="6915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GB" sz="2000">
                  <a:solidFill>
                    <a:srgbClr val="0033CC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6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21897" y="1587742"/>
                <a:ext cx="691560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378" y="129643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68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8378" y="2002070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7415713" y="1257353"/>
            <a:ext cx="0" cy="102629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 Box 78"/>
          <p:cNvSpPr txBox="1">
            <a:spLocks noChangeArrowheads="1"/>
          </p:cNvSpPr>
          <p:nvPr/>
        </p:nvSpPr>
        <p:spPr bwMode="auto">
          <a:xfrm>
            <a:off x="6642244" y="1335423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8.5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 Box 78"/>
              <p:cNvSpPr txBox="1">
                <a:spLocks noChangeArrowheads="1"/>
              </p:cNvSpPr>
              <p:nvPr/>
            </p:nvSpPr>
            <p:spPr bwMode="auto">
              <a:xfrm>
                <a:off x="7109203" y="888021"/>
                <a:ext cx="54482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G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rgbClr val="0033CC"/>
                    </a:solidFill>
                    <a:latin typeface="Cambria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1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203" y="888021"/>
                <a:ext cx="544826" cy="369332"/>
              </a:xfrm>
              <a:prstGeom prst="rect">
                <a:avLst/>
              </a:prstGeom>
              <a:blipFill>
                <a:blip r:embed="rId5"/>
                <a:stretch>
                  <a:fillRect l="-13333" r="-23333"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Text Box 78"/>
          <p:cNvSpPr txBox="1">
            <a:spLocks noChangeArrowheads="1"/>
          </p:cNvSpPr>
          <p:nvPr/>
        </p:nvSpPr>
        <p:spPr bwMode="auto">
          <a:xfrm>
            <a:off x="6642244" y="1914317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−8.5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7391534" y="1516116"/>
            <a:ext cx="540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 Box 78"/>
          <p:cNvSpPr txBox="1">
            <a:spLocks noChangeArrowheads="1"/>
          </p:cNvSpPr>
          <p:nvPr/>
        </p:nvSpPr>
        <p:spPr bwMode="auto">
          <a:xfrm>
            <a:off x="6642244" y="1624307"/>
            <a:ext cx="767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>
                <a:solidFill>
                  <a:srgbClr val="0033CC"/>
                </a:solidFill>
                <a:latin typeface="Cambria" panose="02040503050406030204" pitchFamily="18" charset="0"/>
              </a:rPr>
              <a:t>0</a:t>
            </a: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rPr>
              <a:t> V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75" name="Freeform 174"/>
          <p:cNvSpPr/>
          <p:nvPr/>
        </p:nvSpPr>
        <p:spPr>
          <a:xfrm>
            <a:off x="7418204" y="1516715"/>
            <a:ext cx="270510" cy="295279"/>
          </a:xfrm>
          <a:custGeom>
            <a:avLst/>
            <a:gdLst>
              <a:gd name="connsiteX0" fmla="*/ 0 w 270510"/>
              <a:gd name="connsiteY0" fmla="*/ 289564 h 295279"/>
              <a:gd name="connsiteX1" fmla="*/ 135255 w 270510"/>
              <a:gd name="connsiteY1" fmla="*/ 4 h 295279"/>
              <a:gd name="connsiteX2" fmla="*/ 270510 w 270510"/>
              <a:gd name="connsiteY2" fmla="*/ 295279 h 2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" h="295279">
                <a:moveTo>
                  <a:pt x="0" y="289564"/>
                </a:moveTo>
                <a:cubicBezTo>
                  <a:pt x="45085" y="144307"/>
                  <a:pt x="90170" y="-949"/>
                  <a:pt x="135255" y="4"/>
                </a:cubicBezTo>
                <a:cubicBezTo>
                  <a:pt x="180340" y="956"/>
                  <a:pt x="225425" y="148117"/>
                  <a:pt x="270510" y="29527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6" name="Freeform 175"/>
          <p:cNvSpPr/>
          <p:nvPr/>
        </p:nvSpPr>
        <p:spPr>
          <a:xfrm flipV="1">
            <a:off x="7689531" y="1803704"/>
            <a:ext cx="270510" cy="295279"/>
          </a:xfrm>
          <a:custGeom>
            <a:avLst/>
            <a:gdLst>
              <a:gd name="connsiteX0" fmla="*/ 0 w 270510"/>
              <a:gd name="connsiteY0" fmla="*/ 289564 h 295279"/>
              <a:gd name="connsiteX1" fmla="*/ 135255 w 270510"/>
              <a:gd name="connsiteY1" fmla="*/ 4 h 295279"/>
              <a:gd name="connsiteX2" fmla="*/ 270510 w 270510"/>
              <a:gd name="connsiteY2" fmla="*/ 295279 h 2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" h="295279">
                <a:moveTo>
                  <a:pt x="0" y="289564"/>
                </a:moveTo>
                <a:cubicBezTo>
                  <a:pt x="45085" y="144307"/>
                  <a:pt x="90170" y="-949"/>
                  <a:pt x="135255" y="4"/>
                </a:cubicBezTo>
                <a:cubicBezTo>
                  <a:pt x="180340" y="956"/>
                  <a:pt x="225425" y="148117"/>
                  <a:pt x="270510" y="295279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Text Box 78"/>
          <p:cNvSpPr txBox="1">
            <a:spLocks noChangeArrowheads="1"/>
          </p:cNvSpPr>
          <p:nvPr/>
        </p:nvSpPr>
        <p:spPr bwMode="auto">
          <a:xfrm>
            <a:off x="7796757" y="1766677"/>
            <a:ext cx="544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i="1">
                <a:solidFill>
                  <a:srgbClr val="0033CC"/>
                </a:solidFill>
                <a:latin typeface="Cambria" panose="02040503050406030204" pitchFamily="18" charset="0"/>
              </a:rPr>
              <a:t>t</a:t>
            </a:r>
            <a:r>
              <a:rPr lang="en-GB">
                <a:solidFill>
                  <a:srgbClr val="0033CC"/>
                </a:solidFill>
                <a:latin typeface="Cambria" panose="02040503050406030204" pitchFamily="18" charset="0"/>
              </a:rPr>
              <a:t>  </a:t>
            </a:r>
          </a:p>
        </p:txBody>
      </p:sp>
      <p:cxnSp>
        <p:nvCxnSpPr>
          <p:cNvPr id="178" name="Straight Arrow Connector 177"/>
          <p:cNvCxnSpPr/>
          <p:nvPr/>
        </p:nvCxnSpPr>
        <p:spPr>
          <a:xfrm>
            <a:off x="7391534" y="2098983"/>
            <a:ext cx="5400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382009" y="1810407"/>
            <a:ext cx="7962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 bwMode="auto">
          <a:xfrm>
            <a:off x="10501650" y="1616318"/>
            <a:ext cx="495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 i="1">
                <a:solidFill>
                  <a:srgbClr val="0033CC"/>
                </a:solidFill>
                <a:latin typeface="Cambria Math" panose="02040503050406030204" pitchFamily="18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 bwMode="auto">
              <a:xfrm>
                <a:off x="9443604" y="476786"/>
                <a:ext cx="86247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 anchor="t" anchorCtr="0">
                <a:sp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000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SG" sz="2000">
                  <a:solidFill>
                    <a:srgbClr val="0033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43604" y="476786"/>
                <a:ext cx="862479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Box 78">
            <a:extLst>
              <a:ext uri="{FF2B5EF4-FFF2-40B4-BE49-F238E27FC236}">
                <a16:creationId xmlns:a16="http://schemas.microsoft.com/office/drawing/2014/main" id="{B3A7BD19-948D-4481-ABB6-4B628879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4381" y="58951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188" name="Text Box 78">
            <a:extLst>
              <a:ext uri="{FF2B5EF4-FFF2-40B4-BE49-F238E27FC236}">
                <a16:creationId xmlns:a16="http://schemas.microsoft.com/office/drawing/2014/main" id="{D53A86F4-F90E-412D-A356-02DB500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6883" y="589516"/>
            <a:ext cx="235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dirty="0">
                <a:solidFill>
                  <a:srgbClr val="0000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−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9706821" y="935057"/>
            <a:ext cx="276703" cy="248119"/>
            <a:chOff x="9877930" y="1686154"/>
            <a:chExt cx="276703" cy="248119"/>
          </a:xfrm>
        </p:grpSpPr>
        <p:cxnSp>
          <p:nvCxnSpPr>
            <p:cNvPr id="158" name="Straight Connector 157"/>
            <p:cNvCxnSpPr/>
            <p:nvPr/>
          </p:nvCxnSpPr>
          <p:spPr>
            <a:xfrm flipV="1">
              <a:off x="9877930" y="1686154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Isosceles Triangle 158"/>
            <p:cNvSpPr/>
            <p:nvPr/>
          </p:nvSpPr>
          <p:spPr>
            <a:xfrm>
              <a:off x="9891821" y="1716683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7544" y="2846824"/>
                <a:ext cx="339640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sz="22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SG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=0×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SG" sz="22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44" y="2846824"/>
                <a:ext cx="3396406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28480" y="3266436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200" dirty="0">
                <a:solidFill>
                  <a:srgbClr val="000099"/>
                </a:solidFill>
                <a:latin typeface="Cambria Math" panose="02040503050406030204" pitchFamily="18" charset="0"/>
              </a:rPr>
              <a:t>During the negative half cycle, no current flows through the diode initially. But as the input voltage continues to decrease, the diode turns on and conducts eventually. Therefore,</a:t>
            </a:r>
            <a:endParaRPr lang="en-SG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957543" y="4634224"/>
                <a:ext cx="6006178" cy="129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200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SG" sz="2200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220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 dirty="0">
                  <a:solidFill>
                    <a:srgbClr val="00009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200" b="0" i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−0.7</m:t>
                          </m:r>
                        </m:e>
                      </m:d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sz="2200" b="0" i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0.7 </m:t>
                      </m:r>
                      <m:r>
                        <m:rPr>
                          <m:sty m:val="p"/>
                        </m:rPr>
                        <a:rPr lang="en-SG" sz="2200" b="0" i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dirty="0">
                  <a:solidFill>
                    <a:srgbClr val="000099"/>
                  </a:solidFill>
                </a:endParaRPr>
              </a:p>
              <a:p>
                <a:pPr>
                  <a:lnSpc>
                    <a:spcPts val="34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200" b="0" i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d>
                            <m:dPr>
                              <m:ctrlPr>
                                <a:rPr lang="en-SG" sz="2200" b="0" i="1" smtClean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200" b="0" i="0" smtClean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sub>
                      </m:sSub>
                      <m:r>
                        <a:rPr lang="en-SG" sz="2200" b="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+0.7=−8.5+0.7=−7.8 </m:t>
                      </m:r>
                      <m:r>
                        <m:rPr>
                          <m:sty m:val="p"/>
                        </m:rPr>
                        <a:rPr lang="en-SG" sz="2200" b="0" i="0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 sz="22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43" y="4634224"/>
                <a:ext cx="6006178" cy="1297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 flipV="1">
            <a:off x="7218960" y="3211291"/>
            <a:ext cx="0" cy="1966499"/>
          </a:xfrm>
          <a:prstGeom prst="straightConnector1">
            <a:avLst/>
          </a:prstGeom>
          <a:ln w="15875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7173008" y="4265680"/>
            <a:ext cx="4489833" cy="4142"/>
          </a:xfrm>
          <a:prstGeom prst="straightConnector1">
            <a:avLst/>
          </a:prstGeom>
          <a:ln w="15875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83832" y="2816736"/>
                <a:ext cx="108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rgbClr val="663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b="0" i="1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SG" b="0" i="1" smtClean="0">
                          <a:solidFill>
                            <a:srgbClr val="6633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>
                  <a:solidFill>
                    <a:srgbClr val="66330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832" y="2816736"/>
                <a:ext cx="1084859" cy="369332"/>
              </a:xfrm>
              <a:prstGeom prst="rect">
                <a:avLst/>
              </a:prstGeom>
              <a:blipFill>
                <a:blip r:embed="rId9"/>
                <a:stretch>
                  <a:fillRect l="-6742" r="-7865" b="-14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6551871" y="3343998"/>
            <a:ext cx="642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8.5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56355" y="4088256"/>
            <a:ext cx="7381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7177367" y="3521714"/>
            <a:ext cx="79375" cy="0"/>
          </a:xfrm>
          <a:prstGeom prst="line">
            <a:avLst/>
          </a:prstGeom>
          <a:ln w="15875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1372218" y="4293288"/>
            <a:ext cx="2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i="1">
                <a:solidFill>
                  <a:srgbClr val="663300"/>
                </a:solidFill>
                <a:latin typeface="Cambria" panose="02040503050406030204" pitchFamily="18" charset="0"/>
              </a:rPr>
              <a:t>t</a:t>
            </a:r>
          </a:p>
        </p:txBody>
      </p:sp>
      <p:sp>
        <p:nvSpPr>
          <p:cNvPr id="75" name="Line 31">
            <a:extLst>
              <a:ext uri="{FF2B5EF4-FFF2-40B4-BE49-F238E27FC236}">
                <a16:creationId xmlns:a16="http://schemas.microsoft.com/office/drawing/2014/main" id="{07E423B8-569C-4F2B-AC8B-ADD8565A2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9011" y="2537776"/>
            <a:ext cx="0" cy="91602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 type="oval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6" name="Line 35">
            <a:extLst>
              <a:ext uri="{FF2B5EF4-FFF2-40B4-BE49-F238E27FC236}">
                <a16:creationId xmlns:a16="http://schemas.microsoft.com/office/drawing/2014/main" id="{E7C3737A-8270-4E5C-A9E6-CEBD4845A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8352" y="2640736"/>
            <a:ext cx="24431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7" name="Line 36">
            <a:extLst>
              <a:ext uri="{FF2B5EF4-FFF2-40B4-BE49-F238E27FC236}">
                <a16:creationId xmlns:a16="http://schemas.microsoft.com/office/drawing/2014/main" id="{A34A8BDE-87DE-43FB-A982-E353AE371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7833" y="2700526"/>
            <a:ext cx="14535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8" name="Line 37">
            <a:extLst>
              <a:ext uri="{FF2B5EF4-FFF2-40B4-BE49-F238E27FC236}">
                <a16:creationId xmlns:a16="http://schemas.microsoft.com/office/drawing/2014/main" id="{479E8863-C5F5-4034-BAFC-86B1FF5D3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1129" y="2759286"/>
            <a:ext cx="5875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7852642" y="3553216"/>
                <a:ext cx="867454" cy="408623"/>
              </a:xfrm>
              <a:prstGeom prst="wedgeRoundRectCallout">
                <a:avLst>
                  <a:gd name="adj1" fmla="val -74977"/>
                  <a:gd name="adj2" fmla="val 111189"/>
                  <a:gd name="adj3" fmla="val 16667"/>
                </a:avLst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33CC33"/>
                </a:solidFill>
              </a:ln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out</m:t>
                          </m:r>
                        </m:sub>
                      </m:sSub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42" y="3553216"/>
                <a:ext cx="867454" cy="408623"/>
              </a:xfrm>
              <a:prstGeom prst="wedgeRoundRectCallout">
                <a:avLst>
                  <a:gd name="adj1" fmla="val -74977"/>
                  <a:gd name="adj2" fmla="val 111189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33CC33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7457341" y="5015920"/>
                <a:ext cx="4446683" cy="927328"/>
              </a:xfrm>
              <a:custGeom>
                <a:avLst/>
                <a:gdLst>
                  <a:gd name="connsiteX0" fmla="*/ 0 w 4544807"/>
                  <a:gd name="connsiteY0" fmla="*/ 119184 h 715089"/>
                  <a:gd name="connsiteX1" fmla="*/ 119184 w 4544807"/>
                  <a:gd name="connsiteY1" fmla="*/ 0 h 715089"/>
                  <a:gd name="connsiteX2" fmla="*/ 757468 w 4544807"/>
                  <a:gd name="connsiteY2" fmla="*/ 0 h 715089"/>
                  <a:gd name="connsiteX3" fmla="*/ 2131060 w 4544807"/>
                  <a:gd name="connsiteY3" fmla="*/ -305987 h 715089"/>
                  <a:gd name="connsiteX4" fmla="*/ 1893670 w 4544807"/>
                  <a:gd name="connsiteY4" fmla="*/ 0 h 715089"/>
                  <a:gd name="connsiteX5" fmla="*/ 4425623 w 4544807"/>
                  <a:gd name="connsiteY5" fmla="*/ 0 h 715089"/>
                  <a:gd name="connsiteX6" fmla="*/ 4544807 w 4544807"/>
                  <a:gd name="connsiteY6" fmla="*/ 119184 h 715089"/>
                  <a:gd name="connsiteX7" fmla="*/ 4544807 w 4544807"/>
                  <a:gd name="connsiteY7" fmla="*/ 119182 h 715089"/>
                  <a:gd name="connsiteX8" fmla="*/ 4544807 w 4544807"/>
                  <a:gd name="connsiteY8" fmla="*/ 119182 h 715089"/>
                  <a:gd name="connsiteX9" fmla="*/ 4544807 w 4544807"/>
                  <a:gd name="connsiteY9" fmla="*/ 297954 h 715089"/>
                  <a:gd name="connsiteX10" fmla="*/ 4544807 w 4544807"/>
                  <a:gd name="connsiteY10" fmla="*/ 595905 h 715089"/>
                  <a:gd name="connsiteX11" fmla="*/ 4425623 w 4544807"/>
                  <a:gd name="connsiteY11" fmla="*/ 715089 h 715089"/>
                  <a:gd name="connsiteX12" fmla="*/ 1893670 w 4544807"/>
                  <a:gd name="connsiteY12" fmla="*/ 715089 h 715089"/>
                  <a:gd name="connsiteX13" fmla="*/ 757468 w 4544807"/>
                  <a:gd name="connsiteY13" fmla="*/ 715089 h 715089"/>
                  <a:gd name="connsiteX14" fmla="*/ 757468 w 4544807"/>
                  <a:gd name="connsiteY14" fmla="*/ 715089 h 715089"/>
                  <a:gd name="connsiteX15" fmla="*/ 119184 w 4544807"/>
                  <a:gd name="connsiteY15" fmla="*/ 715089 h 715089"/>
                  <a:gd name="connsiteX16" fmla="*/ 0 w 4544807"/>
                  <a:gd name="connsiteY16" fmla="*/ 595905 h 715089"/>
                  <a:gd name="connsiteX17" fmla="*/ 0 w 4544807"/>
                  <a:gd name="connsiteY17" fmla="*/ 297954 h 715089"/>
                  <a:gd name="connsiteX18" fmla="*/ 0 w 4544807"/>
                  <a:gd name="connsiteY18" fmla="*/ 119182 h 715089"/>
                  <a:gd name="connsiteX19" fmla="*/ 0 w 4544807"/>
                  <a:gd name="connsiteY19" fmla="*/ 119182 h 715089"/>
                  <a:gd name="connsiteX20" fmla="*/ 0 w 4544807"/>
                  <a:gd name="connsiteY20" fmla="*/ 119184 h 715089"/>
                  <a:gd name="connsiteX0" fmla="*/ 0 w 4544807"/>
                  <a:gd name="connsiteY0" fmla="*/ 425171 h 1021076"/>
                  <a:gd name="connsiteX1" fmla="*/ 119184 w 4544807"/>
                  <a:gd name="connsiteY1" fmla="*/ 305987 h 1021076"/>
                  <a:gd name="connsiteX2" fmla="*/ 757468 w 4544807"/>
                  <a:gd name="connsiteY2" fmla="*/ 305987 h 1021076"/>
                  <a:gd name="connsiteX3" fmla="*/ 2695416 w 4544807"/>
                  <a:gd name="connsiteY3" fmla="*/ 0 h 1021076"/>
                  <a:gd name="connsiteX4" fmla="*/ 1893670 w 4544807"/>
                  <a:gd name="connsiteY4" fmla="*/ 305987 h 1021076"/>
                  <a:gd name="connsiteX5" fmla="*/ 4425623 w 4544807"/>
                  <a:gd name="connsiteY5" fmla="*/ 305987 h 1021076"/>
                  <a:gd name="connsiteX6" fmla="*/ 4544807 w 4544807"/>
                  <a:gd name="connsiteY6" fmla="*/ 425171 h 1021076"/>
                  <a:gd name="connsiteX7" fmla="*/ 4544807 w 4544807"/>
                  <a:gd name="connsiteY7" fmla="*/ 425169 h 1021076"/>
                  <a:gd name="connsiteX8" fmla="*/ 4544807 w 4544807"/>
                  <a:gd name="connsiteY8" fmla="*/ 425169 h 1021076"/>
                  <a:gd name="connsiteX9" fmla="*/ 4544807 w 4544807"/>
                  <a:gd name="connsiteY9" fmla="*/ 603941 h 1021076"/>
                  <a:gd name="connsiteX10" fmla="*/ 4544807 w 4544807"/>
                  <a:gd name="connsiteY10" fmla="*/ 901892 h 1021076"/>
                  <a:gd name="connsiteX11" fmla="*/ 4425623 w 4544807"/>
                  <a:gd name="connsiteY11" fmla="*/ 1021076 h 1021076"/>
                  <a:gd name="connsiteX12" fmla="*/ 1893670 w 4544807"/>
                  <a:gd name="connsiteY12" fmla="*/ 1021076 h 1021076"/>
                  <a:gd name="connsiteX13" fmla="*/ 757468 w 4544807"/>
                  <a:gd name="connsiteY13" fmla="*/ 1021076 h 1021076"/>
                  <a:gd name="connsiteX14" fmla="*/ 757468 w 4544807"/>
                  <a:gd name="connsiteY14" fmla="*/ 1021076 h 1021076"/>
                  <a:gd name="connsiteX15" fmla="*/ 119184 w 4544807"/>
                  <a:gd name="connsiteY15" fmla="*/ 1021076 h 1021076"/>
                  <a:gd name="connsiteX16" fmla="*/ 0 w 4544807"/>
                  <a:gd name="connsiteY16" fmla="*/ 901892 h 1021076"/>
                  <a:gd name="connsiteX17" fmla="*/ 0 w 4544807"/>
                  <a:gd name="connsiteY17" fmla="*/ 603941 h 1021076"/>
                  <a:gd name="connsiteX18" fmla="*/ 0 w 4544807"/>
                  <a:gd name="connsiteY18" fmla="*/ 425169 h 1021076"/>
                  <a:gd name="connsiteX19" fmla="*/ 0 w 4544807"/>
                  <a:gd name="connsiteY19" fmla="*/ 425169 h 1021076"/>
                  <a:gd name="connsiteX20" fmla="*/ 0 w 4544807"/>
                  <a:gd name="connsiteY20" fmla="*/ 425171 h 102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44807" h="1021076">
                    <a:moveTo>
                      <a:pt x="0" y="425171"/>
                    </a:moveTo>
                    <a:cubicBezTo>
                      <a:pt x="0" y="359347"/>
                      <a:pt x="53360" y="305987"/>
                      <a:pt x="119184" y="305987"/>
                    </a:cubicBezTo>
                    <a:lnTo>
                      <a:pt x="757468" y="305987"/>
                    </a:lnTo>
                    <a:lnTo>
                      <a:pt x="2695416" y="0"/>
                    </a:lnTo>
                    <a:lnTo>
                      <a:pt x="1893670" y="305987"/>
                    </a:lnTo>
                    <a:lnTo>
                      <a:pt x="4425623" y="305987"/>
                    </a:lnTo>
                    <a:cubicBezTo>
                      <a:pt x="4491447" y="305987"/>
                      <a:pt x="4544807" y="359347"/>
                      <a:pt x="4544807" y="425171"/>
                    </a:cubicBezTo>
                    <a:lnTo>
                      <a:pt x="4544807" y="425169"/>
                    </a:lnTo>
                    <a:lnTo>
                      <a:pt x="4544807" y="425169"/>
                    </a:lnTo>
                    <a:lnTo>
                      <a:pt x="4544807" y="603941"/>
                    </a:lnTo>
                    <a:lnTo>
                      <a:pt x="4544807" y="901892"/>
                    </a:lnTo>
                    <a:cubicBezTo>
                      <a:pt x="4544807" y="967716"/>
                      <a:pt x="4491447" y="1021076"/>
                      <a:pt x="4425623" y="1021076"/>
                    </a:cubicBezTo>
                    <a:lnTo>
                      <a:pt x="1893670" y="1021076"/>
                    </a:lnTo>
                    <a:lnTo>
                      <a:pt x="757468" y="1021076"/>
                    </a:lnTo>
                    <a:lnTo>
                      <a:pt x="757468" y="1021076"/>
                    </a:lnTo>
                    <a:lnTo>
                      <a:pt x="119184" y="1021076"/>
                    </a:lnTo>
                    <a:cubicBezTo>
                      <a:pt x="53360" y="1021076"/>
                      <a:pt x="0" y="967716"/>
                      <a:pt x="0" y="901892"/>
                    </a:cubicBezTo>
                    <a:lnTo>
                      <a:pt x="0" y="603941"/>
                    </a:lnTo>
                    <a:lnTo>
                      <a:pt x="0" y="425169"/>
                    </a:lnTo>
                    <a:lnTo>
                      <a:pt x="0" y="425169"/>
                    </a:lnTo>
                    <a:lnTo>
                      <a:pt x="0" y="425171"/>
                    </a:lnTo>
                    <a:close/>
                  </a:path>
                </a:pathLst>
              </a:custGeom>
              <a:solidFill>
                <a:srgbClr val="FFFF00">
                  <a:alpha val="25000"/>
                </a:srgbClr>
              </a:solidFill>
              <a:ln>
                <a:solidFill>
                  <a:srgbClr val="33CC33"/>
                </a:solidFill>
              </a:ln>
            </p:spPr>
            <p:txBody>
              <a:bodyPr wrap="square" tIns="324000" rtlCol="0" anchor="ctr" anchorCtr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SG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SG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SG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the pink dotted curve is</a:t>
                </a:r>
                <a:r>
                  <a:rPr kumimoji="0" lang="en-SG" sz="18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not required </a:t>
                </a:r>
                <a:r>
                  <a:rPr lang="en-SG" noProof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in your</a:t>
                </a:r>
                <a:r>
                  <a:rPr kumimoji="0" lang="en-SG" sz="1800" b="0" i="0" u="none" strike="noStrike" kern="1200" cap="none" spc="0" normalizeH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answer. It </a:t>
                </a:r>
                <a:r>
                  <a:rPr lang="en-SG">
                    <a:solidFill>
                      <a:srgbClr val="000000"/>
                    </a:solidFill>
                    <a:latin typeface="Cambria" panose="02040503050406030204" pitchFamily="18" charset="0"/>
                  </a:rPr>
                  <a:t>is just for reference. </a:t>
                </a: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41" y="5015920"/>
                <a:ext cx="4446683" cy="927328"/>
              </a:xfrm>
              <a:custGeom>
                <a:avLst/>
                <a:gdLst>
                  <a:gd name="connsiteX0" fmla="*/ 0 w 4544807"/>
                  <a:gd name="connsiteY0" fmla="*/ 119184 h 715089"/>
                  <a:gd name="connsiteX1" fmla="*/ 119184 w 4544807"/>
                  <a:gd name="connsiteY1" fmla="*/ 0 h 715089"/>
                  <a:gd name="connsiteX2" fmla="*/ 757468 w 4544807"/>
                  <a:gd name="connsiteY2" fmla="*/ 0 h 715089"/>
                  <a:gd name="connsiteX3" fmla="*/ 2131060 w 4544807"/>
                  <a:gd name="connsiteY3" fmla="*/ -305987 h 715089"/>
                  <a:gd name="connsiteX4" fmla="*/ 1893670 w 4544807"/>
                  <a:gd name="connsiteY4" fmla="*/ 0 h 715089"/>
                  <a:gd name="connsiteX5" fmla="*/ 4425623 w 4544807"/>
                  <a:gd name="connsiteY5" fmla="*/ 0 h 715089"/>
                  <a:gd name="connsiteX6" fmla="*/ 4544807 w 4544807"/>
                  <a:gd name="connsiteY6" fmla="*/ 119184 h 715089"/>
                  <a:gd name="connsiteX7" fmla="*/ 4544807 w 4544807"/>
                  <a:gd name="connsiteY7" fmla="*/ 119182 h 715089"/>
                  <a:gd name="connsiteX8" fmla="*/ 4544807 w 4544807"/>
                  <a:gd name="connsiteY8" fmla="*/ 119182 h 715089"/>
                  <a:gd name="connsiteX9" fmla="*/ 4544807 w 4544807"/>
                  <a:gd name="connsiteY9" fmla="*/ 297954 h 715089"/>
                  <a:gd name="connsiteX10" fmla="*/ 4544807 w 4544807"/>
                  <a:gd name="connsiteY10" fmla="*/ 595905 h 715089"/>
                  <a:gd name="connsiteX11" fmla="*/ 4425623 w 4544807"/>
                  <a:gd name="connsiteY11" fmla="*/ 715089 h 715089"/>
                  <a:gd name="connsiteX12" fmla="*/ 1893670 w 4544807"/>
                  <a:gd name="connsiteY12" fmla="*/ 715089 h 715089"/>
                  <a:gd name="connsiteX13" fmla="*/ 757468 w 4544807"/>
                  <a:gd name="connsiteY13" fmla="*/ 715089 h 715089"/>
                  <a:gd name="connsiteX14" fmla="*/ 757468 w 4544807"/>
                  <a:gd name="connsiteY14" fmla="*/ 715089 h 715089"/>
                  <a:gd name="connsiteX15" fmla="*/ 119184 w 4544807"/>
                  <a:gd name="connsiteY15" fmla="*/ 715089 h 715089"/>
                  <a:gd name="connsiteX16" fmla="*/ 0 w 4544807"/>
                  <a:gd name="connsiteY16" fmla="*/ 595905 h 715089"/>
                  <a:gd name="connsiteX17" fmla="*/ 0 w 4544807"/>
                  <a:gd name="connsiteY17" fmla="*/ 297954 h 715089"/>
                  <a:gd name="connsiteX18" fmla="*/ 0 w 4544807"/>
                  <a:gd name="connsiteY18" fmla="*/ 119182 h 715089"/>
                  <a:gd name="connsiteX19" fmla="*/ 0 w 4544807"/>
                  <a:gd name="connsiteY19" fmla="*/ 119182 h 715089"/>
                  <a:gd name="connsiteX20" fmla="*/ 0 w 4544807"/>
                  <a:gd name="connsiteY20" fmla="*/ 119184 h 715089"/>
                  <a:gd name="connsiteX0" fmla="*/ 0 w 4544807"/>
                  <a:gd name="connsiteY0" fmla="*/ 425171 h 1021076"/>
                  <a:gd name="connsiteX1" fmla="*/ 119184 w 4544807"/>
                  <a:gd name="connsiteY1" fmla="*/ 305987 h 1021076"/>
                  <a:gd name="connsiteX2" fmla="*/ 757468 w 4544807"/>
                  <a:gd name="connsiteY2" fmla="*/ 305987 h 1021076"/>
                  <a:gd name="connsiteX3" fmla="*/ 2695416 w 4544807"/>
                  <a:gd name="connsiteY3" fmla="*/ 0 h 1021076"/>
                  <a:gd name="connsiteX4" fmla="*/ 1893670 w 4544807"/>
                  <a:gd name="connsiteY4" fmla="*/ 305987 h 1021076"/>
                  <a:gd name="connsiteX5" fmla="*/ 4425623 w 4544807"/>
                  <a:gd name="connsiteY5" fmla="*/ 305987 h 1021076"/>
                  <a:gd name="connsiteX6" fmla="*/ 4544807 w 4544807"/>
                  <a:gd name="connsiteY6" fmla="*/ 425171 h 1021076"/>
                  <a:gd name="connsiteX7" fmla="*/ 4544807 w 4544807"/>
                  <a:gd name="connsiteY7" fmla="*/ 425169 h 1021076"/>
                  <a:gd name="connsiteX8" fmla="*/ 4544807 w 4544807"/>
                  <a:gd name="connsiteY8" fmla="*/ 425169 h 1021076"/>
                  <a:gd name="connsiteX9" fmla="*/ 4544807 w 4544807"/>
                  <a:gd name="connsiteY9" fmla="*/ 603941 h 1021076"/>
                  <a:gd name="connsiteX10" fmla="*/ 4544807 w 4544807"/>
                  <a:gd name="connsiteY10" fmla="*/ 901892 h 1021076"/>
                  <a:gd name="connsiteX11" fmla="*/ 4425623 w 4544807"/>
                  <a:gd name="connsiteY11" fmla="*/ 1021076 h 1021076"/>
                  <a:gd name="connsiteX12" fmla="*/ 1893670 w 4544807"/>
                  <a:gd name="connsiteY12" fmla="*/ 1021076 h 1021076"/>
                  <a:gd name="connsiteX13" fmla="*/ 757468 w 4544807"/>
                  <a:gd name="connsiteY13" fmla="*/ 1021076 h 1021076"/>
                  <a:gd name="connsiteX14" fmla="*/ 757468 w 4544807"/>
                  <a:gd name="connsiteY14" fmla="*/ 1021076 h 1021076"/>
                  <a:gd name="connsiteX15" fmla="*/ 119184 w 4544807"/>
                  <a:gd name="connsiteY15" fmla="*/ 1021076 h 1021076"/>
                  <a:gd name="connsiteX16" fmla="*/ 0 w 4544807"/>
                  <a:gd name="connsiteY16" fmla="*/ 901892 h 1021076"/>
                  <a:gd name="connsiteX17" fmla="*/ 0 w 4544807"/>
                  <a:gd name="connsiteY17" fmla="*/ 603941 h 1021076"/>
                  <a:gd name="connsiteX18" fmla="*/ 0 w 4544807"/>
                  <a:gd name="connsiteY18" fmla="*/ 425169 h 1021076"/>
                  <a:gd name="connsiteX19" fmla="*/ 0 w 4544807"/>
                  <a:gd name="connsiteY19" fmla="*/ 425169 h 1021076"/>
                  <a:gd name="connsiteX20" fmla="*/ 0 w 4544807"/>
                  <a:gd name="connsiteY20" fmla="*/ 425171 h 102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44807" h="1021076">
                    <a:moveTo>
                      <a:pt x="0" y="425171"/>
                    </a:moveTo>
                    <a:cubicBezTo>
                      <a:pt x="0" y="359347"/>
                      <a:pt x="53360" y="305987"/>
                      <a:pt x="119184" y="305987"/>
                    </a:cubicBezTo>
                    <a:lnTo>
                      <a:pt x="757468" y="305987"/>
                    </a:lnTo>
                    <a:lnTo>
                      <a:pt x="2695416" y="0"/>
                    </a:lnTo>
                    <a:lnTo>
                      <a:pt x="1893670" y="305987"/>
                    </a:lnTo>
                    <a:lnTo>
                      <a:pt x="4425623" y="305987"/>
                    </a:lnTo>
                    <a:cubicBezTo>
                      <a:pt x="4491447" y="305987"/>
                      <a:pt x="4544807" y="359347"/>
                      <a:pt x="4544807" y="425171"/>
                    </a:cubicBezTo>
                    <a:lnTo>
                      <a:pt x="4544807" y="425169"/>
                    </a:lnTo>
                    <a:lnTo>
                      <a:pt x="4544807" y="425169"/>
                    </a:lnTo>
                    <a:lnTo>
                      <a:pt x="4544807" y="603941"/>
                    </a:lnTo>
                    <a:lnTo>
                      <a:pt x="4544807" y="901892"/>
                    </a:lnTo>
                    <a:cubicBezTo>
                      <a:pt x="4544807" y="967716"/>
                      <a:pt x="4491447" y="1021076"/>
                      <a:pt x="4425623" y="1021076"/>
                    </a:cubicBezTo>
                    <a:lnTo>
                      <a:pt x="1893670" y="1021076"/>
                    </a:lnTo>
                    <a:lnTo>
                      <a:pt x="757468" y="1021076"/>
                    </a:lnTo>
                    <a:lnTo>
                      <a:pt x="757468" y="1021076"/>
                    </a:lnTo>
                    <a:lnTo>
                      <a:pt x="119184" y="1021076"/>
                    </a:lnTo>
                    <a:cubicBezTo>
                      <a:pt x="53360" y="1021076"/>
                      <a:pt x="0" y="967716"/>
                      <a:pt x="0" y="901892"/>
                    </a:cubicBezTo>
                    <a:lnTo>
                      <a:pt x="0" y="603941"/>
                    </a:lnTo>
                    <a:lnTo>
                      <a:pt x="0" y="425169"/>
                    </a:lnTo>
                    <a:lnTo>
                      <a:pt x="0" y="425169"/>
                    </a:lnTo>
                    <a:lnTo>
                      <a:pt x="0" y="425171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956" r="-1776" b="-8442"/>
                </a:stretch>
              </a:blipFill>
              <a:ln>
                <a:solidFill>
                  <a:srgbClr val="33CC33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>
            <a:off x="7177367" y="4958532"/>
            <a:ext cx="79375" cy="0"/>
          </a:xfrm>
          <a:prstGeom prst="line">
            <a:avLst/>
          </a:prstGeom>
          <a:ln w="15875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551871" y="4778124"/>
            <a:ext cx="642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700">
                <a:solidFill>
                  <a:srgbClr val="663300"/>
                </a:solidFill>
                <a:latin typeface="Cambria" panose="02040503050406030204" pitchFamily="18" charset="0"/>
              </a:rPr>
              <a:t>−7.8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/>
              <p:cNvSpPr/>
              <p:nvPr/>
            </p:nvSpPr>
            <p:spPr>
              <a:xfrm>
                <a:off x="10355306" y="278941"/>
                <a:ext cx="1765700" cy="654320"/>
              </a:xfrm>
              <a:prstGeom prst="roundRect">
                <a:avLst/>
              </a:prstGeom>
              <a:solidFill>
                <a:srgbClr val="C7E6A4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SG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SG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SG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SG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ounded 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306" y="278941"/>
                <a:ext cx="1765700" cy="65432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8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 77">
            <a:extLst>
              <a:ext uri="{FF2B5EF4-FFF2-40B4-BE49-F238E27FC236}">
                <a16:creationId xmlns:a16="http://schemas.microsoft.com/office/drawing/2014/main" id="{342BEF67-4F7A-45AF-A6C0-7C8EB7BF3F0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10658573" y="1275754"/>
            <a:ext cx="0" cy="150494"/>
          </a:xfrm>
          <a:prstGeom prst="line">
            <a:avLst/>
          </a:prstGeom>
          <a:noFill/>
          <a:ln w="25400" cap="flat">
            <a:solidFill>
              <a:srgbClr val="0000CC"/>
            </a:solidFill>
            <a:miter lim="800000"/>
            <a:headEnd type="none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 dirty="0">
                <a:solidFill>
                  <a:srgbClr val="CC0000"/>
                </a:solidFill>
                <a:latin typeface="Tw Cen MT" panose="020B0602020104020603"/>
              </a:rPr>
              <a:t>18/19 S1 A6 (modified)</a:t>
            </a:r>
            <a:r>
              <a:rPr lang="en-US" sz="1050" b="0" i="0" dirty="0">
                <a:solidFill>
                  <a:srgbClr val="CC0000"/>
                </a:solidFill>
                <a:latin typeface="Tw Cen MT" panose="020B0602020104020603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161" y="559316"/>
            <a:ext cx="758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Calculate the </a:t>
            </a:r>
            <a:r>
              <a:rPr lang="en-SG" sz="2400" dirty="0">
                <a:solidFill>
                  <a:prstClr val="black"/>
                </a:solidFill>
                <a:latin typeface="Cambria" panose="02040503050406030204" pitchFamily="18" charset="0"/>
              </a:rPr>
              <a:t>forward current of the silicon diode.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8481" y="1099701"/>
                <a:ext cx="5941767" cy="1430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400" b="0" u="sng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3−0.7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1.15 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1099701"/>
                <a:ext cx="5941767" cy="1430007"/>
              </a:xfrm>
              <a:prstGeom prst="rect">
                <a:avLst/>
              </a:prstGeom>
              <a:blipFill>
                <a:blip r:embed="rId2"/>
                <a:stretch>
                  <a:fillRect l="-1643" t="-34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 bwMode="auto">
          <a:xfrm>
            <a:off x="9212601" y="480596"/>
            <a:ext cx="6524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>
                <a:solidFill>
                  <a:srgbClr val="0033CC"/>
                </a:solidFill>
                <a:latin typeface="Cambria Math" panose="02040503050406030204" pitchFamily="18" charset="0"/>
              </a:rPr>
              <a:t>1 k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11" name="Freeform 36"/>
          <p:cNvSpPr>
            <a:spLocks/>
          </p:cNvSpPr>
          <p:nvPr/>
        </p:nvSpPr>
        <p:spPr bwMode="auto">
          <a:xfrm>
            <a:off x="8419032" y="1015548"/>
            <a:ext cx="891171" cy="60693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 Box 78"/>
          <p:cNvSpPr txBox="1">
            <a:spLocks noChangeArrowheads="1"/>
          </p:cNvSpPr>
          <p:nvPr/>
        </p:nvSpPr>
        <p:spPr bwMode="auto">
          <a:xfrm>
            <a:off x="7688000" y="1571628"/>
            <a:ext cx="62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3 V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5" name="Freeform 36"/>
          <p:cNvSpPr>
            <a:spLocks/>
          </p:cNvSpPr>
          <p:nvPr/>
        </p:nvSpPr>
        <p:spPr bwMode="auto">
          <a:xfrm flipV="1">
            <a:off x="8419032" y="1895103"/>
            <a:ext cx="891171" cy="60081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99479" y="1622489"/>
            <a:ext cx="438878" cy="272616"/>
            <a:chOff x="7909331" y="3164572"/>
            <a:chExt cx="360000" cy="223619"/>
          </a:xfrm>
        </p:grpSpPr>
        <p:sp>
          <p:nvSpPr>
            <p:cNvPr id="34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6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7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" name="Freeform 36"/>
          <p:cNvSpPr>
            <a:spLocks/>
          </p:cNvSpPr>
          <p:nvPr/>
        </p:nvSpPr>
        <p:spPr bwMode="auto">
          <a:xfrm flipH="1">
            <a:off x="9767403" y="1015548"/>
            <a:ext cx="891171" cy="631437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 flipH="1" flipV="1">
            <a:off x="9767402" y="1899911"/>
            <a:ext cx="891171" cy="596011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520222" y="1895104"/>
            <a:ext cx="276703" cy="0"/>
          </a:xfrm>
          <a:prstGeom prst="line">
            <a:avLst/>
          </a:prstGeom>
          <a:ln w="4445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/>
          <p:nvPr/>
        </p:nvSpPr>
        <p:spPr>
          <a:xfrm flipV="1">
            <a:off x="10534113" y="1646985"/>
            <a:ext cx="248920" cy="217590"/>
          </a:xfrm>
          <a:prstGeom prst="triangle">
            <a:avLst/>
          </a:prstGeom>
          <a:solidFill>
            <a:srgbClr val="CC6600"/>
          </a:solidFill>
          <a:ln>
            <a:solidFill>
              <a:srgbClr val="CC66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9212601" y="1960344"/>
            <a:ext cx="6524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>
                <a:solidFill>
                  <a:srgbClr val="0033CC"/>
                </a:solidFill>
                <a:latin typeface="Cambria Math" panose="02040503050406030204" pitchFamily="18" charset="0"/>
              </a:rPr>
              <a:t>1 k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53" name="Text Box 78"/>
          <p:cNvSpPr txBox="1">
            <a:spLocks noChangeArrowheads="1"/>
          </p:cNvSpPr>
          <p:nvPr/>
        </p:nvSpPr>
        <p:spPr bwMode="auto">
          <a:xfrm>
            <a:off x="10711913" y="1153334"/>
            <a:ext cx="3726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 i="1">
                <a:solidFill>
                  <a:srgbClr val="0033CC"/>
                </a:solidFill>
                <a:latin typeface="Cambria" panose="02040503050406030204" pitchFamily="18" charset="0"/>
              </a:rPr>
              <a:t>I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310203" y="2372479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310203" y="892102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1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pic>
        <p:nvPicPr>
          <p:cNvPr id="25" name="Picture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26" name="Oval Callout 25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>
                <a:solidFill>
                  <a:srgbClr val="CC0000"/>
                </a:solidFill>
                <a:latin typeface="Tw Cen MT" panose="020B0602020104020603"/>
              </a:rPr>
              <a:t>18/19 S1 B2 (modified)</a:t>
            </a:r>
            <a:r>
              <a:rPr lang="en-US" sz="1050" b="0" i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161" y="1002176"/>
                <a:ext cx="5762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38163" marR="0" lvl="0" indent="-53816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(a)	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. Indicate the maximum</a:t>
                </a:r>
                <a:r>
                  <a:rPr kumimoji="0" lang="en-SG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and minimum values.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1002176"/>
                <a:ext cx="5762981" cy="830997"/>
              </a:xfrm>
              <a:prstGeom prst="rect">
                <a:avLst/>
              </a:prstGeom>
              <a:blipFill>
                <a:blip r:embed="rId2"/>
                <a:stretch>
                  <a:fillRect l="-1586" t="-5839" b="-153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508161" y="574175"/>
            <a:ext cx="53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SG" sz="2400" dirty="0">
                <a:solidFill>
                  <a:prstClr val="black"/>
                </a:solidFill>
                <a:latin typeface="Cambria" panose="02040503050406030204" pitchFamily="18" charset="0"/>
              </a:rPr>
              <a:t>Silicon diodes are used in the circuit.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8480" y="1845019"/>
            <a:ext cx="583413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200" b="0" u="sng" dirty="0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  <a:p>
            <a:pPr>
              <a:spcAft>
                <a:spcPts val="600"/>
              </a:spcAft>
            </a:pPr>
            <a:r>
              <a:rPr lang="en-SG" sz="2200" dirty="0">
                <a:solidFill>
                  <a:srgbClr val="0000FF"/>
                </a:solidFill>
                <a:latin typeface="Cambria Math" panose="02040503050406030204" pitchFamily="18" charset="0"/>
              </a:rPr>
              <a:t>The diode limiters clip the output voltage between </a:t>
            </a:r>
            <a:r>
              <a:rPr lang="en-SG" sz="2200" dirty="0">
                <a:solidFill>
                  <a:srgbClr val="0000FF"/>
                </a:solidFill>
                <a:latin typeface="Cambria" panose="02040503050406030204" pitchFamily="18" charset="0"/>
              </a:rPr>
              <a:t>±0.7 V.</a:t>
            </a:r>
            <a:r>
              <a:rPr lang="en-SG" sz="2200" dirty="0">
                <a:solidFill>
                  <a:srgbClr val="0000FF"/>
                </a:solidFill>
                <a:latin typeface="Cambria Math" panose="02040503050406030204" pitchFamily="18" charset="0"/>
              </a:rPr>
              <a:t> </a:t>
            </a:r>
            <a:endParaRPr lang="en-SG" sz="2200" b="0" dirty="0">
              <a:solidFill>
                <a:srgbClr val="0000FF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87132" y="404792"/>
            <a:ext cx="5972045" cy="1964417"/>
            <a:chOff x="6087132" y="404792"/>
            <a:chExt cx="5972045" cy="1964417"/>
          </a:xfrm>
        </p:grpSpPr>
        <p:sp>
          <p:nvSpPr>
            <p:cNvPr id="65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338956" y="812551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8548729" y="404792"/>
              <a:ext cx="8624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270</a:t>
              </a:r>
              <a:r>
                <a:rPr lang="en-SG" sz="2000">
                  <a:solidFill>
                    <a:srgbClr val="0033CC"/>
                  </a:solidFill>
                  <a:latin typeface="Cambria" panose="02040503050406030204" pitchFamily="18" charset="0"/>
                </a:rPr>
                <a:t>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7974899" y="888836"/>
              <a:ext cx="742576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8" name="Freeform 36"/>
            <p:cNvSpPr>
              <a:spLocks/>
            </p:cNvSpPr>
            <p:nvPr/>
          </p:nvSpPr>
          <p:spPr bwMode="auto">
            <a:xfrm flipH="1">
              <a:off x="9174647" y="888837"/>
              <a:ext cx="2043398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 bwMode="auto">
            <a:xfrm>
              <a:off x="10324465" y="1427233"/>
              <a:ext cx="8537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360 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>
              <a:off x="9558713" y="88883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9553694" y="1759905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20362" y="1740458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Isosceles Triangle 72"/>
            <p:cNvSpPr/>
            <p:nvPr/>
          </p:nvSpPr>
          <p:spPr>
            <a:xfrm flipV="1">
              <a:off x="9434253" y="1492339"/>
              <a:ext cx="248920" cy="217590"/>
            </a:xfrm>
            <a:prstGeom prst="triangle">
              <a:avLst/>
            </a:prstGeom>
            <a:solidFill>
              <a:srgbClr val="CC6600"/>
            </a:solidFill>
            <a:ln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H="1" flipV="1">
              <a:off x="10120421" y="176253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0115402" y="888836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982070" y="1517587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/>
            <p:cNvSpPr/>
            <p:nvPr/>
          </p:nvSpPr>
          <p:spPr>
            <a:xfrm>
              <a:off x="9995961" y="1548116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718852" y="76539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974899" y="1860955"/>
              <a:ext cx="3243146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93139" y="1505218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1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7189" y="1127869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7189" y="1833503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7748496" y="1406755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7827835" y="1540571"/>
              <a:ext cx="296960" cy="201388"/>
              <a:chOff x="4619332" y="3565528"/>
              <a:chExt cx="296960" cy="201388"/>
            </a:xfrm>
          </p:grpSpPr>
          <p:sp>
            <p:nvSpPr>
              <p:cNvPr id="119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0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177201" y="443932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201" y="443932"/>
                  <a:ext cx="372647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6129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1434657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1434657"/>
                  <a:ext cx="69156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127869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8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833503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9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697346" y="812551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0535591" y="443932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35591" y="443932"/>
                  <a:ext cx="37264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32787" r="-11475"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Arrow Connector 90"/>
            <p:cNvCxnSpPr/>
            <p:nvPr/>
          </p:nvCxnSpPr>
          <p:spPr>
            <a:xfrm flipV="1">
              <a:off x="6860601" y="1088786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 Box 78"/>
            <p:cNvSpPr txBox="1">
              <a:spLocks noChangeArrowheads="1"/>
            </p:cNvSpPr>
            <p:nvPr/>
          </p:nvSpPr>
          <p:spPr bwMode="auto">
            <a:xfrm>
              <a:off x="6087132" y="1166856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3.5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6554091" y="732610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3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4091" y="732610"/>
                  <a:ext cx="54482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 Box 78"/>
            <p:cNvSpPr txBox="1">
              <a:spLocks noChangeArrowheads="1"/>
            </p:cNvSpPr>
            <p:nvPr/>
          </p:nvSpPr>
          <p:spPr bwMode="auto">
            <a:xfrm>
              <a:off x="6087132" y="1745750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−3.5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6836422" y="1347549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 Box 78"/>
            <p:cNvSpPr txBox="1">
              <a:spLocks noChangeArrowheads="1"/>
            </p:cNvSpPr>
            <p:nvPr/>
          </p:nvSpPr>
          <p:spPr bwMode="auto">
            <a:xfrm>
              <a:off x="6087132" y="1455740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6863092" y="1348148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Freeform 114"/>
            <p:cNvSpPr/>
            <p:nvPr/>
          </p:nvSpPr>
          <p:spPr>
            <a:xfrm flipV="1">
              <a:off x="7134419" y="1635137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Text Box 78"/>
            <p:cNvSpPr txBox="1">
              <a:spLocks noChangeArrowheads="1"/>
            </p:cNvSpPr>
            <p:nvPr/>
          </p:nvSpPr>
          <p:spPr bwMode="auto">
            <a:xfrm>
              <a:off x="7241645" y="1598110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6836422" y="1930416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6826897" y="1641840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42963" y="2806184"/>
                <a:ext cx="5349933" cy="306417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>
                    <a:solidFill>
                      <a:srgbClr val="000099"/>
                    </a:solidFill>
                    <a:latin typeface="Cambria" panose="02040503050406030204" pitchFamily="18" charset="0"/>
                  </a:rPr>
                  <a:t>T</a:t>
                </a:r>
                <a:r>
                  <a:rPr lang="en-SG" b="0">
                    <a:solidFill>
                      <a:srgbClr val="000099"/>
                    </a:solidFill>
                    <a:latin typeface="Cambria" panose="02040503050406030204" pitchFamily="18" charset="0"/>
                  </a:rPr>
                  <a:t>he blue curve shows the answer.</a:t>
                </a:r>
                <a:r>
                  <a:rPr lang="en-SG" b="0">
                    <a:solidFill>
                      <a:srgbClr val="660066"/>
                    </a:solidFill>
                    <a:latin typeface="Cambria" panose="02040503050406030204" pitchFamily="18" charset="0"/>
                  </a:rPr>
                  <a:t> The dotted pink curve shows the output voltage </a:t>
                </a:r>
                <a:r>
                  <a:rPr lang="en-SG">
                    <a:solidFill>
                      <a:srgbClr val="660066"/>
                    </a:solidFill>
                    <a:latin typeface="Cambria" panose="02040503050406030204" pitchFamily="18" charset="0"/>
                  </a:rPr>
                  <a:t>if the two diode limiters are disconnected from the circuit. It is for reference only. Without the limiters, the maximum output voltage will be 2 V.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360</m:t>
                          </m:r>
                        </m:num>
                        <m:den>
                          <m:r>
                            <a:rPr lang="en-SG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270+360</m:t>
                          </m:r>
                        </m:den>
                      </m:f>
                      <m:r>
                        <a:rPr lang="en-SG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×3.5=2 </m:t>
                      </m:r>
                      <m:r>
                        <m:rPr>
                          <m:sty m:val="p"/>
                        </m:rPr>
                        <a:rPr lang="en-SG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SG">
                  <a:solidFill>
                    <a:srgbClr val="660066"/>
                  </a:solidFill>
                  <a:latin typeface="Cambria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SG">
                    <a:solidFill>
                      <a:srgbClr val="000099"/>
                    </a:solidFill>
                    <a:latin typeface="Cambria" panose="02040503050406030204" pitchFamily="18" charset="0"/>
                  </a:rPr>
                  <a:t>With the limiters, the output voltage is clamped between ±0.7 V.</a:t>
                </a:r>
              </a:p>
              <a:p>
                <a:r>
                  <a:rPr lang="en-SG">
                    <a:latin typeface="Cambria" panose="02040503050406030204" pitchFamily="18" charset="0"/>
                  </a:rPr>
                  <a:t>(This explanation is not required in your answer.)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963" y="2806184"/>
                <a:ext cx="5349933" cy="3064172"/>
              </a:xfrm>
              <a:prstGeom prst="rect">
                <a:avLst/>
              </a:prstGeom>
              <a:blipFill>
                <a:blip r:embed="rId7"/>
                <a:stretch>
                  <a:fillRect l="-909" t="-990" b="-1782"/>
                </a:stretch>
              </a:blipFill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554050" y="3019370"/>
            <a:ext cx="5206486" cy="2305050"/>
            <a:chOff x="268397" y="3568871"/>
            <a:chExt cx="5206486" cy="2305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050" y="4186673"/>
              <a:ext cx="4253347" cy="1571192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1031002" y="3913738"/>
              <a:ext cx="0" cy="1949852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" idx="1"/>
            </p:cNvCxnSpPr>
            <p:nvPr/>
          </p:nvCxnSpPr>
          <p:spPr>
            <a:xfrm flipV="1">
              <a:off x="985050" y="4968127"/>
              <a:ext cx="4489833" cy="4142"/>
            </a:xfrm>
            <a:prstGeom prst="straightConnector1">
              <a:avLst/>
            </a:prstGeom>
            <a:ln w="15875">
              <a:solidFill>
                <a:srgbClr val="66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949916" y="4182531"/>
                  <a:ext cx="916003" cy="408623"/>
                </a:xfrm>
                <a:prstGeom prst="wedgeRoundRectCallout">
                  <a:avLst>
                    <a:gd name="adj1" fmla="val -87414"/>
                    <a:gd name="adj2" fmla="val 69897"/>
                    <a:gd name="adj3" fmla="val 16667"/>
                  </a:avLst>
                </a:prstGeom>
                <a:solidFill>
                  <a:srgbClr val="FFFF00">
                    <a:alpha val="25000"/>
                  </a:srgbClr>
                </a:solidFill>
                <a:ln>
                  <a:solidFill>
                    <a:srgbClr val="33CC33"/>
                  </a:solidFill>
                </a:ln>
              </p:spPr>
              <p:txBody>
                <a:bodyPr wrap="square" rtlCol="0" anchor="ctr" anchorCtr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SG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out</m:t>
                            </m:r>
                          </m:sub>
                        </m:sSub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SG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SG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916" y="4182531"/>
                  <a:ext cx="916003" cy="408623"/>
                </a:xfrm>
                <a:prstGeom prst="wedgeRoundRectCallout">
                  <a:avLst>
                    <a:gd name="adj1" fmla="val -87414"/>
                    <a:gd name="adj2" fmla="val 69897"/>
                    <a:gd name="adj3" fmla="val 16667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33CC33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557348" y="3568871"/>
              <a:ext cx="687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>
                  <a:solidFill>
                    <a:srgbClr val="663300"/>
                  </a:solidFill>
                  <a:latin typeface="Cambria" panose="02040503050406030204" pitchFamily="18" charset="0"/>
                </a:rPr>
                <a:t>volt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3913" y="5519978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−2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3913" y="4046445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3913" y="4521757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0.7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8397" y="5048469"/>
              <a:ext cx="7381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−0.7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3913" y="4793201"/>
              <a:ext cx="642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1700">
                  <a:solidFill>
                    <a:srgbClr val="663300"/>
                  </a:solidFill>
                  <a:latin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89409" y="4699162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989409" y="5226254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989409" y="5697446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989409" y="4224161"/>
              <a:ext cx="79375" cy="0"/>
            </a:xfrm>
            <a:prstGeom prst="line">
              <a:avLst/>
            </a:prstGeom>
            <a:ln w="15875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84260" y="4995735"/>
              <a:ext cx="290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i="1">
                  <a:solidFill>
                    <a:srgbClr val="663300"/>
                  </a:solidFill>
                  <a:latin typeface="Cambria" panose="02040503050406030204" pitchFamily="18" charset="0"/>
                </a:rPr>
                <a:t>t</a:t>
              </a:r>
            </a:p>
          </p:txBody>
        </p:sp>
      </p:grpSp>
      <p:sp>
        <p:nvSpPr>
          <p:cNvPr id="96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2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9124" y="5459304"/>
            <a:ext cx="4663876" cy="715089"/>
          </a:xfrm>
          <a:prstGeom prst="wedgeRoundRectCallout">
            <a:avLst>
              <a:gd name="adj1" fmla="val 42705"/>
              <a:gd name="adj2" fmla="val -94223"/>
              <a:gd name="adj3" fmla="val 16667"/>
            </a:avLst>
          </a:prstGeom>
          <a:solidFill>
            <a:srgbClr val="FFFF00">
              <a:alpha val="25000"/>
            </a:srgbClr>
          </a:solidFill>
          <a:ln>
            <a:solidFill>
              <a:srgbClr val="33CC33"/>
            </a:solidFill>
          </a:ln>
        </p:spPr>
        <p:txBody>
          <a:bodyPr wrap="square" rtlCol="0" anchor="ctr" anchorCtr="0">
            <a:spAutoFit/>
          </a:bodyPr>
          <a:lstStyle/>
          <a:p>
            <a:pPr lvl="0"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The pink dotted curve is</a:t>
            </a:r>
            <a:r>
              <a:rPr kumimoji="0" lang="en-SG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not required </a:t>
            </a:r>
            <a:r>
              <a:rPr lang="en-SG" noProof="0" dirty="0">
                <a:solidFill>
                  <a:srgbClr val="000000"/>
                </a:solidFill>
                <a:latin typeface="Cambria" panose="02040503050406030204" pitchFamily="18" charset="0"/>
              </a:rPr>
              <a:t>in your</a:t>
            </a:r>
            <a:r>
              <a:rPr kumimoji="0" lang="en-SG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answer. It </a:t>
            </a:r>
            <a:r>
              <a:rPr lang="en-SG" dirty="0">
                <a:solidFill>
                  <a:srgbClr val="000000"/>
                </a:solidFill>
                <a:latin typeface="Cambria" panose="02040503050406030204" pitchFamily="18" charset="0"/>
              </a:rPr>
              <a:t>is just for reference. 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pic>
        <p:nvPicPr>
          <p:cNvPr id="102" name="Picture 101">
            <a:hlinkClick r:id="rId10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106" name="Oval Callout 105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11210925" algn="r"/>
              </a:tabLst>
              <a:defRPr/>
            </a:pPr>
            <a:r>
              <a:rPr lang="en-US" sz="1800" i="0">
                <a:solidFill>
                  <a:srgbClr val="CC0000"/>
                </a:solidFill>
                <a:latin typeface="Tw Cen MT" panose="020B0602020104020603"/>
              </a:rPr>
              <a:t>18/19 S1 B2 (modified)</a:t>
            </a:r>
            <a:r>
              <a:rPr lang="en-US" sz="1050" b="0" i="0">
                <a:solidFill>
                  <a:srgbClr val="CC0000"/>
                </a:solidFill>
                <a:latin typeface="Tw Cen MT" panose="020B0602020104020603"/>
              </a:rPr>
              <a:t>	</a:t>
            </a:r>
            <a:endParaRPr lang="en-US" sz="1050" b="0" i="0" dirty="0">
              <a:solidFill>
                <a:srgbClr val="CC0000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8161" y="592736"/>
                <a:ext cx="5327631" cy="126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38163" marR="0" lvl="0" indent="-53816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(b)	Calculate the peak input and output currents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  <m:d>
                          <m:dPr>
                            <m:ctrlPr>
                              <a:rPr lang="en-SG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sub>
                    </m:sSub>
                  </m:oMath>
                </a14:m>
                <a:r>
                  <a:rPr lang="en-SG" sz="2400" dirty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d>
                          <m:dPr>
                            <m:ctrlPr>
                              <a:rPr lang="en-SG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sub>
                    </m:sSub>
                  </m:oMath>
                </a14:m>
                <a:r>
                  <a:rPr kumimoji="0" lang="en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 in the positive half cycles.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1" y="592736"/>
                <a:ext cx="5327631" cy="1266116"/>
              </a:xfrm>
              <a:prstGeom prst="rect">
                <a:avLst/>
              </a:prstGeom>
              <a:blipFill>
                <a:blip r:embed="rId2"/>
                <a:stretch>
                  <a:fillRect l="-1716" t="-3846" r="-1602" b="-72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28481" y="1972922"/>
            <a:ext cx="628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400" b="0" u="sng">
                <a:solidFill>
                  <a:srgbClr val="0000FF"/>
                </a:solidFill>
                <a:latin typeface="Cambria Math" panose="02040503050406030204" pitchFamily="18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28481" y="3474625"/>
                <a:ext cx="702587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  <m: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SG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  <m:d>
                                <m:dPr>
                                  <m:ctrlPr>
                                    <a:rPr lang="en-SG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360 </m:t>
                          </m:r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0.36 </m:t>
                          </m:r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kΩ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SG" sz="24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1.94 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3474625"/>
                <a:ext cx="7025870" cy="874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28481" y="2489086"/>
                <a:ext cx="6451220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d>
                            <m:dPr>
                              <m:ctrlP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sub>
                      </m:sSub>
                      <m:r>
                        <a:rPr lang="en-SG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4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sub>
                          </m:sSub>
                          <m: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24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3.5−0.7 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0.27 </m:t>
                          </m:r>
                          <m:r>
                            <m:rPr>
                              <m:sty m:val="p"/>
                            </m:rPr>
                            <a:rPr lang="en-SG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kΩ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SG" sz="2400" b="0" i="1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10.4 </m:t>
                      </m:r>
                      <m:r>
                        <m:rPr>
                          <m:sty m:val="p"/>
                        </m:rPr>
                        <a:rPr lang="en-SG" sz="2400" b="0" i="0" smtClean="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en-SG" sz="2400" b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2489086"/>
                <a:ext cx="6451220" cy="874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2 of 2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087132" y="404792"/>
            <a:ext cx="5972045" cy="1964417"/>
            <a:chOff x="6087132" y="404792"/>
            <a:chExt cx="5972045" cy="1964417"/>
          </a:xfrm>
        </p:grpSpPr>
        <p:sp>
          <p:nvSpPr>
            <p:cNvPr id="68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8338956" y="812551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 bwMode="auto">
            <a:xfrm>
              <a:off x="8548729" y="404792"/>
              <a:ext cx="8624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270</a:t>
              </a:r>
              <a:r>
                <a:rPr lang="en-SG" sz="2000">
                  <a:solidFill>
                    <a:srgbClr val="0033CC"/>
                  </a:solidFill>
                  <a:latin typeface="Cambria" panose="02040503050406030204" pitchFamily="18" charset="0"/>
                </a:rPr>
                <a:t>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7974899" y="888836"/>
              <a:ext cx="742576" cy="519613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 flipH="1">
              <a:off x="9174647" y="888837"/>
              <a:ext cx="2043398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 bwMode="auto">
            <a:xfrm>
              <a:off x="10324465" y="1427233"/>
              <a:ext cx="8537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360 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>
              <a:off x="9558713" y="88883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553694" y="1759905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420362" y="1740458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75"/>
            <p:cNvSpPr/>
            <p:nvPr/>
          </p:nvSpPr>
          <p:spPr>
            <a:xfrm flipV="1">
              <a:off x="9434253" y="1492339"/>
              <a:ext cx="248920" cy="217590"/>
            </a:xfrm>
            <a:prstGeom prst="triangle">
              <a:avLst/>
            </a:prstGeom>
            <a:solidFill>
              <a:srgbClr val="CC6600"/>
            </a:solidFill>
            <a:ln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10120421" y="176253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0115402" y="888836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9982070" y="1517587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Isosceles Triangle 79"/>
            <p:cNvSpPr/>
            <p:nvPr/>
          </p:nvSpPr>
          <p:spPr>
            <a:xfrm>
              <a:off x="9995961" y="1548116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718852" y="76539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7974899" y="1860955"/>
              <a:ext cx="3243146" cy="50825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31024">
                  <a:moveTo>
                    <a:pt x="0" y="6184"/>
                  </a:moveTo>
                  <a:lnTo>
                    <a:pt x="0" y="631024"/>
                  </a:lnTo>
                  <a:lnTo>
                    <a:pt x="2868930" y="631024"/>
                  </a:lnTo>
                  <a:lnTo>
                    <a:pt x="2867019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93139" y="1505218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4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7189" y="1127869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5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7189" y="1833503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7748496" y="1406755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827835" y="1540571"/>
              <a:ext cx="296960" cy="201388"/>
              <a:chOff x="4619332" y="3565528"/>
              <a:chExt cx="296960" cy="201388"/>
            </a:xfrm>
          </p:grpSpPr>
          <p:sp>
            <p:nvSpPr>
              <p:cNvPr id="120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4619332" y="3565528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1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4769666" y="3670559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8177201" y="443932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201" y="443932"/>
                  <a:ext cx="37264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6129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367617" y="1434657"/>
                  <a:ext cx="69156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GB" sz="2000">
                    <a:solidFill>
                      <a:srgbClr val="0033CC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67617" y="1434657"/>
                  <a:ext cx="69156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127869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91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5522" y="1833503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92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697346" y="812551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0535591" y="443932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35591" y="443932"/>
                  <a:ext cx="37264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32787" r="-11475" b="-307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 flipV="1">
              <a:off x="6860601" y="1088786"/>
              <a:ext cx="0" cy="10262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 Box 78"/>
            <p:cNvSpPr txBox="1">
              <a:spLocks noChangeArrowheads="1"/>
            </p:cNvSpPr>
            <p:nvPr/>
          </p:nvSpPr>
          <p:spPr bwMode="auto">
            <a:xfrm>
              <a:off x="6087132" y="1166856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3.5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6554091" y="732610"/>
                  <a:ext cx="54482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a14:m>
                  <a:r>
                    <a:rPr lang="en-GB">
                      <a:solidFill>
                        <a:srgbClr val="0033CC"/>
                      </a:solidFill>
                      <a:latin typeface="Cambria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11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54091" y="732610"/>
                  <a:ext cx="54482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Text Box 78"/>
            <p:cNvSpPr txBox="1">
              <a:spLocks noChangeArrowheads="1"/>
            </p:cNvSpPr>
            <p:nvPr/>
          </p:nvSpPr>
          <p:spPr bwMode="auto">
            <a:xfrm>
              <a:off x="6087132" y="1745750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−3.5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>
              <a:off x="6836422" y="1347549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 Box 78"/>
            <p:cNvSpPr txBox="1">
              <a:spLocks noChangeArrowheads="1"/>
            </p:cNvSpPr>
            <p:nvPr/>
          </p:nvSpPr>
          <p:spPr bwMode="auto">
            <a:xfrm>
              <a:off x="6087132" y="1455740"/>
              <a:ext cx="7675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>
                  <a:solidFill>
                    <a:srgbClr val="0033CC"/>
                  </a:solidFill>
                  <a:latin typeface="Cambria" panose="02040503050406030204" pitchFamily="18" charset="0"/>
                </a:rPr>
                <a:t>0</a:t>
              </a:r>
              <a:r>
                <a:rPr kumimoji="0" lang="en-GB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 V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6863092" y="1348148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Freeform 115"/>
            <p:cNvSpPr/>
            <p:nvPr/>
          </p:nvSpPr>
          <p:spPr>
            <a:xfrm flipV="1">
              <a:off x="7134419" y="1635137"/>
              <a:ext cx="270510" cy="295279"/>
            </a:xfrm>
            <a:custGeom>
              <a:avLst/>
              <a:gdLst>
                <a:gd name="connsiteX0" fmla="*/ 0 w 270510"/>
                <a:gd name="connsiteY0" fmla="*/ 289564 h 295279"/>
                <a:gd name="connsiteX1" fmla="*/ 135255 w 270510"/>
                <a:gd name="connsiteY1" fmla="*/ 4 h 295279"/>
                <a:gd name="connsiteX2" fmla="*/ 270510 w 270510"/>
                <a:gd name="connsiteY2" fmla="*/ 295279 h 2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10" h="295279">
                  <a:moveTo>
                    <a:pt x="0" y="289564"/>
                  </a:moveTo>
                  <a:cubicBezTo>
                    <a:pt x="45085" y="144307"/>
                    <a:pt x="90170" y="-949"/>
                    <a:pt x="135255" y="4"/>
                  </a:cubicBezTo>
                  <a:cubicBezTo>
                    <a:pt x="180340" y="956"/>
                    <a:pt x="225425" y="148117"/>
                    <a:pt x="270510" y="2952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7" name="Text Box 78"/>
            <p:cNvSpPr txBox="1">
              <a:spLocks noChangeArrowheads="1"/>
            </p:cNvSpPr>
            <p:nvPr/>
          </p:nvSpPr>
          <p:spPr bwMode="auto">
            <a:xfrm>
              <a:off x="7241645" y="1598110"/>
              <a:ext cx="5448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i="1">
                  <a:solidFill>
                    <a:srgbClr val="0033CC"/>
                  </a:solidFill>
                  <a:latin typeface="Cambria" panose="02040503050406030204" pitchFamily="18" charset="0"/>
                </a:rPr>
                <a:t>t</a:t>
              </a:r>
              <a:r>
                <a:rPr lang="en-GB">
                  <a:solidFill>
                    <a:srgbClr val="0033CC"/>
                  </a:solidFill>
                  <a:latin typeface="Cambria" panose="02040503050406030204" pitchFamily="18" charset="0"/>
                </a:rPr>
                <a:t>  </a:t>
              </a: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6836422" y="1930416"/>
              <a:ext cx="54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826897" y="1641840"/>
              <a:ext cx="79629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9600"/>
              <a:t>2017/18 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09483"/>
            <a:ext cx="10058400" cy="3278294"/>
          </a:xfrm>
        </p:spPr>
        <p:txBody>
          <a:bodyPr>
            <a:normAutofit/>
          </a:bodyPr>
          <a:lstStyle/>
          <a:p>
            <a:r>
              <a:rPr lang="en-SG" sz="4400"/>
              <a:t>Modified Examination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8443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A6 (modified)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161" y="559316"/>
            <a:ext cx="758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SG" sz="2400">
                <a:solidFill>
                  <a:prstClr val="black"/>
                </a:solidFill>
                <a:latin typeface="Cambria" panose="02040503050406030204" pitchFamily="18" charset="0"/>
              </a:rPr>
              <a:t>S</a:t>
            </a: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ilicon diodes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are used in the circuit. Calculate current </a:t>
            </a:r>
            <a:r>
              <a:rPr kumimoji="0" lang="en-SG" sz="2400" b="0" i="1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.</a:t>
            </a:r>
            <a:endParaRPr kumimoji="0" lang="en-SG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481" y="1099701"/>
            <a:ext cx="6980332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</a:p>
          <a:p>
            <a:pPr lvl="0">
              <a:lnSpc>
                <a:spcPct val="120000"/>
              </a:lnSpc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The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 diode connected in parallel with the 300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 </a:t>
            </a:r>
            <a:r>
              <a:rPr kumimoji="0" lang="el-GR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Ω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 resistor is reverse biased, and no current flows through </a:t>
            </a:r>
            <a:r>
              <a:rPr lang="en-SG" sz="2400">
                <a:solidFill>
                  <a:srgbClr val="0000FF"/>
                </a:solidFill>
                <a:latin typeface="Cambria" panose="02040503050406030204" pitchFamily="18" charset="0"/>
              </a:rPr>
              <a:t>this diode</a:t>
            </a:r>
            <a:r>
              <a:rPr kumimoji="0" lang="en-SG" sz="2400" b="0" i="0" u="none" strike="noStrike" kern="1200" cap="none" spc="0" normalizeH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" panose="02040503050406030204" pitchFamily="18" charset="0"/>
              </a:rPr>
              <a:t>. But the diode connected in series with the </a:t>
            </a:r>
            <a:r>
              <a:rPr lang="en-SG" sz="2400" noProof="0">
                <a:solidFill>
                  <a:srgbClr val="0000FF"/>
                </a:solidFill>
                <a:latin typeface="Cambria Math" panose="02040503050406030204" pitchFamily="18" charset="0"/>
              </a:rPr>
              <a:t>56</a:t>
            </a:r>
            <a:r>
              <a:rPr lang="en-SG" sz="2400">
                <a:solidFill>
                  <a:srgbClr val="0000FF"/>
                </a:solidFill>
                <a:latin typeface="Cambria Math" panose="02040503050406030204" pitchFamily="18" charset="0"/>
              </a:rPr>
              <a:t>0</a:t>
            </a:r>
            <a:r>
              <a:rPr lang="en-SG" sz="2400">
                <a:solidFill>
                  <a:srgbClr val="0000FF"/>
                </a:solidFill>
                <a:latin typeface="Cambria" panose="02040503050406030204" pitchFamily="18" charset="0"/>
              </a:rPr>
              <a:t> </a:t>
            </a:r>
            <a:r>
              <a:rPr lang="el-GR" sz="2400">
                <a:solidFill>
                  <a:srgbClr val="0000FF"/>
                </a:solidFill>
                <a:latin typeface="Cambria" panose="02040503050406030204" pitchFamily="18" charset="0"/>
              </a:rPr>
              <a:t>Ω</a:t>
            </a:r>
            <a:r>
              <a:rPr lang="en-SG" sz="2400">
                <a:solidFill>
                  <a:srgbClr val="0000FF"/>
                </a:solidFill>
                <a:latin typeface="Cambria" panose="02040503050406030204" pitchFamily="18" charset="0"/>
              </a:rPr>
              <a:t> is forward biased.</a:t>
            </a:r>
            <a:endParaRPr kumimoji="0" lang="en-SG" sz="2400" b="0" i="0" u="none" strike="noStrike" kern="1200" cap="none" spc="0" normalizeH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52" name="Line 77">
            <a:extLst>
              <a:ext uri="{FF2B5EF4-FFF2-40B4-BE49-F238E27FC236}">
                <a16:creationId xmlns:a16="http://schemas.microsoft.com/office/drawing/2014/main" id="{342BEF67-4F7A-45AF-A6C0-7C8EB7BF3F0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10639523" y="2065026"/>
            <a:ext cx="0" cy="150494"/>
          </a:xfrm>
          <a:prstGeom prst="line">
            <a:avLst/>
          </a:prstGeom>
          <a:noFill/>
          <a:ln w="25400" cap="flat">
            <a:solidFill>
              <a:srgbClr val="0000CC"/>
            </a:solidFill>
            <a:miter lim="800000"/>
            <a:headEnd type="none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111000" y="1288918"/>
            <a:ext cx="826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>
                <a:solidFill>
                  <a:srgbClr val="0033CC"/>
                </a:solidFill>
                <a:latin typeface="Cambria Math" panose="02040503050406030204" pitchFamily="18" charset="0"/>
              </a:rPr>
              <a:t>300</a:t>
            </a:r>
            <a:r>
              <a:rPr kumimoji="0" lang="en-SG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 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11" name="Freeform 36"/>
          <p:cNvSpPr>
            <a:spLocks/>
          </p:cNvSpPr>
          <p:nvPr/>
        </p:nvSpPr>
        <p:spPr bwMode="auto">
          <a:xfrm>
            <a:off x="8399982" y="862014"/>
            <a:ext cx="1005045" cy="1549746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 Box 78"/>
          <p:cNvSpPr txBox="1">
            <a:spLocks noChangeArrowheads="1"/>
          </p:cNvSpPr>
          <p:nvPr/>
        </p:nvSpPr>
        <p:spPr bwMode="auto">
          <a:xfrm>
            <a:off x="7668950" y="2360900"/>
            <a:ext cx="62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srgbClr val="0033CC"/>
                </a:solidFill>
                <a:latin typeface="Cambria" panose="02040503050406030204" pitchFamily="18" charset="0"/>
              </a:rPr>
              <a:t>5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 V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5" name="Freeform 36"/>
          <p:cNvSpPr>
            <a:spLocks/>
          </p:cNvSpPr>
          <p:nvPr/>
        </p:nvSpPr>
        <p:spPr bwMode="auto">
          <a:xfrm flipV="1">
            <a:off x="8399982" y="2684375"/>
            <a:ext cx="891171" cy="600819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80429" y="2411761"/>
            <a:ext cx="438878" cy="272616"/>
            <a:chOff x="7909331" y="3164572"/>
            <a:chExt cx="360000" cy="223619"/>
          </a:xfrm>
        </p:grpSpPr>
        <p:sp>
          <p:nvSpPr>
            <p:cNvPr id="34" name="Line 45"/>
            <p:cNvSpPr>
              <a:spLocks noChangeShapeType="1"/>
            </p:cNvSpPr>
            <p:nvPr/>
          </p:nvSpPr>
          <p:spPr bwMode="auto">
            <a:xfrm rot="5400000">
              <a:off x="8089331" y="298457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 rot="5400000">
              <a:off x="8089331" y="316539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6" name="Line 47"/>
            <p:cNvSpPr>
              <a:spLocks noChangeShapeType="1"/>
            </p:cNvSpPr>
            <p:nvPr/>
          </p:nvSpPr>
          <p:spPr bwMode="auto">
            <a:xfrm rot="5400000">
              <a:off x="8089331" y="3133652"/>
              <a:ext cx="0" cy="360000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7" name="Line 48"/>
            <p:cNvSpPr>
              <a:spLocks noChangeShapeType="1"/>
            </p:cNvSpPr>
            <p:nvPr/>
          </p:nvSpPr>
          <p:spPr bwMode="auto">
            <a:xfrm rot="5400000">
              <a:off x="8089331" y="3314473"/>
              <a:ext cx="0" cy="147436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7" name="Freeform 36"/>
          <p:cNvSpPr>
            <a:spLocks/>
          </p:cNvSpPr>
          <p:nvPr/>
        </p:nvSpPr>
        <p:spPr bwMode="auto">
          <a:xfrm flipH="1">
            <a:off x="9653145" y="862014"/>
            <a:ext cx="986377" cy="1574243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 flipH="1" flipV="1">
            <a:off x="9748352" y="2689183"/>
            <a:ext cx="891171" cy="596011"/>
          </a:xfrm>
          <a:custGeom>
            <a:avLst/>
            <a:gdLst>
              <a:gd name="T0" fmla="*/ 646 w 636"/>
              <a:gd name="T1" fmla="*/ 0 h 474"/>
              <a:gd name="T2" fmla="*/ 0 w 636"/>
              <a:gd name="T3" fmla="*/ 0 h 474"/>
              <a:gd name="T4" fmla="*/ 0 w 636"/>
              <a:gd name="T5" fmla="*/ 440 h 474"/>
              <a:gd name="T6" fmla="*/ 0 60000 65536"/>
              <a:gd name="T7" fmla="*/ 0 60000 65536"/>
              <a:gd name="T8" fmla="*/ 0 60000 65536"/>
              <a:gd name="T9" fmla="*/ 0 w 636"/>
              <a:gd name="T10" fmla="*/ 0 h 474"/>
              <a:gd name="T11" fmla="*/ 636 w 636"/>
              <a:gd name="T12" fmla="*/ 474 h 4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474">
                <a:moveTo>
                  <a:pt x="636" y="0"/>
                </a:moveTo>
                <a:lnTo>
                  <a:pt x="0" y="0"/>
                </a:lnTo>
                <a:lnTo>
                  <a:pt x="0" y="474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501172" y="2436257"/>
            <a:ext cx="276703" cy="248119"/>
            <a:chOff x="10520222" y="2436257"/>
            <a:chExt cx="276703" cy="248119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0520222" y="2684376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Isosceles Triangle 42"/>
            <p:cNvSpPr/>
            <p:nvPr/>
          </p:nvSpPr>
          <p:spPr>
            <a:xfrm flipV="1">
              <a:off x="10534113" y="2436257"/>
              <a:ext cx="248920" cy="217590"/>
            </a:xfrm>
            <a:prstGeom prst="triangle">
              <a:avLst/>
            </a:prstGeom>
            <a:solidFill>
              <a:srgbClr val="CC6600"/>
            </a:solidFill>
            <a:ln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53" name="Text Box 78"/>
          <p:cNvSpPr txBox="1">
            <a:spLocks noChangeArrowheads="1"/>
          </p:cNvSpPr>
          <p:nvPr/>
        </p:nvSpPr>
        <p:spPr bwMode="auto">
          <a:xfrm>
            <a:off x="10692863" y="1942606"/>
            <a:ext cx="3726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291153" y="3161751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 rot="5400000" flipH="1">
            <a:off x="9390735" y="735132"/>
            <a:ext cx="276703" cy="248119"/>
            <a:chOff x="10520222" y="2436257"/>
            <a:chExt cx="276703" cy="248119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0520222" y="2684376"/>
              <a:ext cx="276703" cy="0"/>
            </a:xfrm>
            <a:prstGeom prst="line">
              <a:avLst/>
            </a:prstGeom>
            <a:ln w="44450">
              <a:solidFill>
                <a:srgbClr val="CC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/>
            <p:nvPr/>
          </p:nvSpPr>
          <p:spPr>
            <a:xfrm flipV="1">
              <a:off x="10534113" y="2436257"/>
              <a:ext cx="248920" cy="217590"/>
            </a:xfrm>
            <a:prstGeom prst="triangle">
              <a:avLst/>
            </a:prstGeom>
            <a:solidFill>
              <a:srgbClr val="CC6600"/>
            </a:solidFill>
            <a:ln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H="1">
            <a:off x="9748352" y="1808163"/>
            <a:ext cx="89117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399983" y="1808163"/>
            <a:ext cx="89117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5">
            <a:extLst>
              <a:ext uri="{FF2B5EF4-FFF2-40B4-BE49-F238E27FC236}">
                <a16:creationId xmlns:a16="http://schemas.microsoft.com/office/drawing/2014/main" id="{BC5B9586-B0FA-4E6D-870D-5E61B8BBF9C2}"/>
              </a:ext>
            </a:extLst>
          </p:cNvPr>
          <p:cNvSpPr>
            <a:spLocks/>
          </p:cNvSpPr>
          <p:nvPr/>
        </p:nvSpPr>
        <p:spPr bwMode="auto">
          <a:xfrm flipH="1" flipV="1">
            <a:off x="9291153" y="1681374"/>
            <a:ext cx="457200" cy="246888"/>
          </a:xfrm>
          <a:custGeom>
            <a:avLst/>
            <a:gdLst>
              <a:gd name="T0" fmla="*/ 0 w 2475"/>
              <a:gd name="T1" fmla="*/ 85 h 1110"/>
              <a:gd name="T2" fmla="*/ 22 w 2475"/>
              <a:gd name="T3" fmla="*/ 2 h 1110"/>
              <a:gd name="T4" fmla="*/ 46 w 2475"/>
              <a:gd name="T5" fmla="*/ 172 h 1110"/>
              <a:gd name="T6" fmla="*/ 87 w 2475"/>
              <a:gd name="T7" fmla="*/ 2 h 1110"/>
              <a:gd name="T8" fmla="*/ 113 w 2475"/>
              <a:gd name="T9" fmla="*/ 172 h 1110"/>
              <a:gd name="T10" fmla="*/ 157 w 2475"/>
              <a:gd name="T11" fmla="*/ 0 h 1110"/>
              <a:gd name="T12" fmla="*/ 186 w 2475"/>
              <a:gd name="T13" fmla="*/ 174 h 1110"/>
              <a:gd name="T14" fmla="*/ 229 w 2475"/>
              <a:gd name="T15" fmla="*/ 0 h 1110"/>
              <a:gd name="T16" fmla="*/ 256 w 2475"/>
              <a:gd name="T17" fmla="*/ 174 h 1110"/>
              <a:gd name="T18" fmla="*/ 282 w 2475"/>
              <a:gd name="T19" fmla="*/ 85 h 11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75"/>
              <a:gd name="T31" fmla="*/ 0 h 1110"/>
              <a:gd name="T32" fmla="*/ 2475 w 2475"/>
              <a:gd name="T33" fmla="*/ 1110 h 11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75" h="1110">
                <a:moveTo>
                  <a:pt x="0" y="540"/>
                </a:moveTo>
                <a:lnTo>
                  <a:pt x="195" y="15"/>
                </a:lnTo>
                <a:lnTo>
                  <a:pt x="405" y="1095"/>
                </a:lnTo>
                <a:lnTo>
                  <a:pt x="765" y="15"/>
                </a:lnTo>
                <a:lnTo>
                  <a:pt x="990" y="1095"/>
                </a:lnTo>
                <a:lnTo>
                  <a:pt x="1380" y="0"/>
                </a:lnTo>
                <a:lnTo>
                  <a:pt x="1635" y="1110"/>
                </a:lnTo>
                <a:lnTo>
                  <a:pt x="2010" y="0"/>
                </a:lnTo>
                <a:lnTo>
                  <a:pt x="2250" y="1110"/>
                </a:lnTo>
                <a:lnTo>
                  <a:pt x="2475" y="540"/>
                </a:lnTo>
              </a:path>
            </a:pathLst>
          </a:custGeom>
          <a:noFill/>
          <a:ln w="31750" cap="rnd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9111000" y="2771987"/>
            <a:ext cx="826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2000" noProof="0">
                <a:solidFill>
                  <a:srgbClr val="0033CC"/>
                </a:solidFill>
                <a:latin typeface="Cambria Math" panose="02040503050406030204" pitchFamily="18" charset="0"/>
              </a:rPr>
              <a:t>560</a:t>
            </a:r>
            <a:r>
              <a:rPr kumimoji="0" lang="en-SG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 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Ω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22120" y="3285194"/>
                <a:ext cx="3294280" cy="94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5−0.7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0.3+0.56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r>
                        <a:rPr lang="en-SG" sz="2400">
                          <a:solidFill>
                            <a:srgbClr val="9900FF"/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kumimoji="0" lang="en-SG" sz="2400" b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20" y="3285194"/>
                <a:ext cx="3294280" cy="941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1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pic>
        <p:nvPicPr>
          <p:cNvPr id="39" name="Picture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41" name="Oval Callout 40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A9 (modified)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195" y="559316"/>
            <a:ext cx="7273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SG" sz="2400">
                <a:solidFill>
                  <a:prstClr val="black"/>
                </a:solidFill>
                <a:latin typeface="Cambria" panose="02040503050406030204" pitchFamily="18" charset="0"/>
              </a:rPr>
              <a:t>The Zener regulator circuit operates at a Zener voltage of 12 V. Calculate current </a:t>
            </a:r>
            <a:r>
              <a:rPr lang="en-SG" sz="2400" i="1">
                <a:solidFill>
                  <a:prstClr val="black"/>
                </a:solidFill>
                <a:latin typeface="Cambria" panose="02040503050406030204" pitchFamily="18" charset="0"/>
              </a:rPr>
              <a:t>I</a:t>
            </a:r>
            <a:r>
              <a:rPr lang="en-SG" sz="2400">
                <a:solidFill>
                  <a:prstClr val="black"/>
                </a:solidFill>
                <a:latin typeface="Cambria" panose="02040503050406030204" pitchFamily="18" charset="0"/>
              </a:rPr>
              <a:t>.</a:t>
            </a:r>
            <a:endParaRPr kumimoji="0" lang="en-SG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481" y="1500252"/>
            <a:ext cx="333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  <a:endParaRPr kumimoji="0" lang="en-SG" sz="24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8481" y="1889612"/>
                <a:ext cx="3294280" cy="924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20−12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0.1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80 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1" y="1889612"/>
                <a:ext cx="3294280" cy="924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210925" algn="r"/>
              </a:tabLst>
              <a:defRPr/>
            </a:pPr>
            <a:r>
              <a:rPr lang="en-US" sz="1050" cap="none">
                <a:solidFill>
                  <a:srgbClr val="CC0000"/>
                </a:solidFill>
                <a:latin typeface="Tw Cen MT" panose="020B0602020104020603"/>
              </a:rPr>
              <a:t>	</a:t>
            </a:r>
            <a:r>
              <a:rPr lang="en-US" sz="1400" cap="none">
                <a:solidFill>
                  <a:schemeClr val="bg1"/>
                </a:solidFill>
                <a:latin typeface="Tw Cen MT" panose="020B0602020104020603"/>
              </a:rPr>
              <a:t>1 of 1</a:t>
            </a:r>
            <a:endParaRPr lang="en-US" sz="1400" cap="none" dirty="0">
              <a:solidFill>
                <a:schemeClr val="bg1"/>
              </a:solidFill>
              <a:latin typeface="Tw Cen MT" panose="020B0602020104020603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460628" y="298033"/>
            <a:ext cx="4527879" cy="1983467"/>
            <a:chOff x="3866333" y="1399202"/>
            <a:chExt cx="4527879" cy="1983467"/>
          </a:xfrm>
        </p:grpSpPr>
        <p:sp>
          <p:nvSpPr>
            <p:cNvPr id="29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255322" y="1828392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0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7469005" y="2073140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2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6644499" y="2073140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5156438" y="1399202"/>
              <a:ext cx="8624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100</a:t>
              </a:r>
              <a:r>
                <a:rPr lang="en-SG" sz="2000">
                  <a:solidFill>
                    <a:srgbClr val="0033CC"/>
                  </a:solidFill>
                  <a:latin typeface="Cambria" panose="02040503050406030204" pitchFamily="18" charset="0"/>
                </a:rPr>
                <a:t> 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798469" y="1902296"/>
              <a:ext cx="585514" cy="600675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 flipH="1">
              <a:off x="5842134" y="1902297"/>
              <a:ext cx="1626870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 bwMode="auto">
                <a:xfrm>
                  <a:off x="7515127" y="2282895"/>
                  <a:ext cx="879085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rtlCol="0" anchor="t" anchorCtr="0">
                  <a:spAutoFit/>
                </a:bodyPr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sz="2000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r>
                    <a:rPr lang="en-SG" sz="2000" b="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SG" sz="2000" b="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</a:br>
                  <a:r>
                    <a:rPr lang="en-SG" sz="2000">
                      <a:solidFill>
                        <a:srgbClr val="0033CC"/>
                      </a:solidFill>
                      <a:latin typeface="Cambria Math" panose="02040503050406030204" pitchFamily="18" charset="0"/>
                    </a:rPr>
                    <a:t>1.2 k</a:t>
                  </a:r>
                  <a:r>
                    <a:rPr kumimoji="0" lang="el-G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Ω</a:t>
                  </a:r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15127" y="2282895"/>
                  <a:ext cx="879085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2759" r="-6897" b="-1465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flipH="1" flipV="1">
              <a:off x="6648566" y="2775996"/>
              <a:ext cx="1" cy="606673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643547" y="1902296"/>
              <a:ext cx="1" cy="609304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Isosceles Triangle 41"/>
            <p:cNvSpPr/>
            <p:nvPr/>
          </p:nvSpPr>
          <p:spPr>
            <a:xfrm>
              <a:off x="6521725" y="2561576"/>
              <a:ext cx="248920" cy="217590"/>
            </a:xfrm>
            <a:prstGeom prst="triangle">
              <a:avLst/>
            </a:prstGeom>
            <a:solidFill>
              <a:srgbClr val="CC6600"/>
            </a:solidFill>
            <a:ln w="25400">
              <a:solidFill>
                <a:srgbClr val="CC66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4798468" y="2781765"/>
              <a:ext cx="2670535" cy="60090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  <a:gd name="connsiteX0" fmla="*/ 0 w 2868930"/>
                <a:gd name="connsiteY0" fmla="*/ 0 h 746054"/>
                <a:gd name="connsiteX1" fmla="*/ 0 w 2868930"/>
                <a:gd name="connsiteY1" fmla="*/ 746054 h 746054"/>
                <a:gd name="connsiteX2" fmla="*/ 2868930 w 2868930"/>
                <a:gd name="connsiteY2" fmla="*/ 746054 h 746054"/>
                <a:gd name="connsiteX3" fmla="*/ 2867019 w 2868930"/>
                <a:gd name="connsiteY3" fmla="*/ 115030 h 74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746054">
                  <a:moveTo>
                    <a:pt x="0" y="0"/>
                  </a:moveTo>
                  <a:lnTo>
                    <a:pt x="0" y="746054"/>
                  </a:lnTo>
                  <a:lnTo>
                    <a:pt x="2868930" y="746054"/>
                  </a:lnTo>
                  <a:lnTo>
                    <a:pt x="2867019" y="11503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242829" y="2518678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5" name="Text Box 78"/>
            <p:cNvSpPr txBox="1">
              <a:spLocks noChangeArrowheads="1"/>
            </p:cNvSpPr>
            <p:nvPr/>
          </p:nvSpPr>
          <p:spPr bwMode="auto">
            <a:xfrm>
              <a:off x="6093567" y="1480252"/>
              <a:ext cx="3726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</a:t>
              </a:r>
              <a:endPara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7533896" y="1916647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33896" y="1916647"/>
                  <a:ext cx="372647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8065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6709390" y="1916647"/>
                  <a:ext cx="37264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SG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SG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33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09390" y="1916647"/>
                  <a:ext cx="37264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8197" b="-46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384934" y="1773770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2" name="Text Box 78"/>
            <p:cNvSpPr txBox="1">
              <a:spLocks noChangeArrowheads="1"/>
            </p:cNvSpPr>
            <p:nvPr/>
          </p:nvSpPr>
          <p:spPr bwMode="auto">
            <a:xfrm>
              <a:off x="3866333" y="2456088"/>
              <a:ext cx="7232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>
                  <a:solidFill>
                    <a:srgbClr val="0033CC"/>
                  </a:solidFill>
                  <a:latin typeface="Cambria" panose="02040503050406030204" pitchFamily="18" charset="0"/>
                </a:rPr>
                <a:t>20</a:t>
              </a: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 V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 rot="5400000">
              <a:off x="4798469" y="2287510"/>
              <a:ext cx="0" cy="43887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4" name="Line 46"/>
            <p:cNvSpPr>
              <a:spLocks noChangeShapeType="1"/>
            </p:cNvSpPr>
            <p:nvPr/>
          </p:nvSpPr>
          <p:spPr bwMode="auto">
            <a:xfrm rot="5400000">
              <a:off x="4798469" y="2507950"/>
              <a:ext cx="0" cy="179740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5" name="Line 47"/>
            <p:cNvSpPr>
              <a:spLocks noChangeShapeType="1"/>
            </p:cNvSpPr>
            <p:nvPr/>
          </p:nvSpPr>
          <p:spPr bwMode="auto">
            <a:xfrm rot="5400000">
              <a:off x="4798469" y="2469255"/>
              <a:ext cx="0" cy="438878"/>
            </a:xfrm>
            <a:prstGeom prst="line">
              <a:avLst/>
            </a:prstGeom>
            <a:noFill/>
            <a:ln w="317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 rot="5400000">
              <a:off x="4798469" y="2689695"/>
              <a:ext cx="0" cy="179740"/>
            </a:xfrm>
            <a:prstGeom prst="line">
              <a:avLst/>
            </a:prstGeom>
            <a:noFill/>
            <a:ln w="539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flipH="1" flipV="1">
              <a:off x="6621872" y="2441503"/>
              <a:ext cx="202428" cy="72157"/>
            </a:xfrm>
            <a:custGeom>
              <a:avLst/>
              <a:gdLst>
                <a:gd name="connsiteX0" fmla="*/ 254794 w 254794"/>
                <a:gd name="connsiteY0" fmla="*/ 0 h 76201"/>
                <a:gd name="connsiteX1" fmla="*/ 214312 w 254794"/>
                <a:gd name="connsiteY1" fmla="*/ 40482 h 76201"/>
                <a:gd name="connsiteX2" fmla="*/ 35719 w 254794"/>
                <a:gd name="connsiteY2" fmla="*/ 40482 h 76201"/>
                <a:gd name="connsiteX3" fmla="*/ 0 w 254794"/>
                <a:gd name="connsiteY3" fmla="*/ 76201 h 76201"/>
                <a:gd name="connsiteX0" fmla="*/ 261938 w 261938"/>
                <a:gd name="connsiteY0" fmla="*/ 0 h 83163"/>
                <a:gd name="connsiteX1" fmla="*/ 221456 w 261938"/>
                <a:gd name="connsiteY1" fmla="*/ 40482 h 83163"/>
                <a:gd name="connsiteX2" fmla="*/ 42863 w 261938"/>
                <a:gd name="connsiteY2" fmla="*/ 40482 h 83163"/>
                <a:gd name="connsiteX3" fmla="*/ 0 w 261938"/>
                <a:gd name="connsiteY3" fmla="*/ 83163 h 83163"/>
                <a:gd name="connsiteX0" fmla="*/ 221456 w 221456"/>
                <a:gd name="connsiteY0" fmla="*/ 0 h 42681"/>
                <a:gd name="connsiteX1" fmla="*/ 42863 w 221456"/>
                <a:gd name="connsiteY1" fmla="*/ 0 h 42681"/>
                <a:gd name="connsiteX2" fmla="*/ 0 w 221456"/>
                <a:gd name="connsiteY2" fmla="*/ 42681 h 42681"/>
                <a:gd name="connsiteX0" fmla="*/ 173831 w 173831"/>
                <a:gd name="connsiteY0" fmla="*/ 0 h 42681"/>
                <a:gd name="connsiteX1" fmla="*/ 42863 w 173831"/>
                <a:gd name="connsiteY1" fmla="*/ 0 h 42681"/>
                <a:gd name="connsiteX2" fmla="*/ 0 w 173831"/>
                <a:gd name="connsiteY2" fmla="*/ 42681 h 4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681">
                  <a:moveTo>
                    <a:pt x="173831" y="0"/>
                  </a:moveTo>
                  <a:lnTo>
                    <a:pt x="42863" y="0"/>
                  </a:lnTo>
                  <a:lnTo>
                    <a:pt x="0" y="42681"/>
                  </a:lnTo>
                </a:path>
              </a:pathLst>
            </a:custGeom>
            <a:noFill/>
            <a:ln w="41275" cap="flat">
              <a:solidFill>
                <a:srgbClr val="CC66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6464300" y="2515727"/>
              <a:ext cx="202428" cy="72157"/>
            </a:xfrm>
            <a:custGeom>
              <a:avLst/>
              <a:gdLst>
                <a:gd name="connsiteX0" fmla="*/ 254794 w 254794"/>
                <a:gd name="connsiteY0" fmla="*/ 0 h 76201"/>
                <a:gd name="connsiteX1" fmla="*/ 214312 w 254794"/>
                <a:gd name="connsiteY1" fmla="*/ 40482 h 76201"/>
                <a:gd name="connsiteX2" fmla="*/ 35719 w 254794"/>
                <a:gd name="connsiteY2" fmla="*/ 40482 h 76201"/>
                <a:gd name="connsiteX3" fmla="*/ 0 w 254794"/>
                <a:gd name="connsiteY3" fmla="*/ 76201 h 76201"/>
                <a:gd name="connsiteX0" fmla="*/ 261938 w 261938"/>
                <a:gd name="connsiteY0" fmla="*/ 0 h 83163"/>
                <a:gd name="connsiteX1" fmla="*/ 221456 w 261938"/>
                <a:gd name="connsiteY1" fmla="*/ 40482 h 83163"/>
                <a:gd name="connsiteX2" fmla="*/ 42863 w 261938"/>
                <a:gd name="connsiteY2" fmla="*/ 40482 h 83163"/>
                <a:gd name="connsiteX3" fmla="*/ 0 w 261938"/>
                <a:gd name="connsiteY3" fmla="*/ 83163 h 83163"/>
                <a:gd name="connsiteX0" fmla="*/ 221456 w 221456"/>
                <a:gd name="connsiteY0" fmla="*/ 0 h 42681"/>
                <a:gd name="connsiteX1" fmla="*/ 42863 w 221456"/>
                <a:gd name="connsiteY1" fmla="*/ 0 h 42681"/>
                <a:gd name="connsiteX2" fmla="*/ 0 w 221456"/>
                <a:gd name="connsiteY2" fmla="*/ 42681 h 42681"/>
                <a:gd name="connsiteX0" fmla="*/ 173831 w 173831"/>
                <a:gd name="connsiteY0" fmla="*/ 0 h 42681"/>
                <a:gd name="connsiteX1" fmla="*/ 42863 w 173831"/>
                <a:gd name="connsiteY1" fmla="*/ 0 h 42681"/>
                <a:gd name="connsiteX2" fmla="*/ 0 w 173831"/>
                <a:gd name="connsiteY2" fmla="*/ 42681 h 4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31" h="42681">
                  <a:moveTo>
                    <a:pt x="173831" y="0"/>
                  </a:moveTo>
                  <a:lnTo>
                    <a:pt x="42863" y="0"/>
                  </a:lnTo>
                  <a:lnTo>
                    <a:pt x="0" y="42681"/>
                  </a:lnTo>
                </a:path>
              </a:pathLst>
            </a:custGeom>
            <a:noFill/>
            <a:ln w="41275" cap="flat">
              <a:solidFill>
                <a:srgbClr val="CC66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40" name="Picture 39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48" name="Oval Callout 47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6"/>
          <p:cNvSpPr txBox="1">
            <a:spLocks/>
          </p:cNvSpPr>
          <p:nvPr/>
        </p:nvSpPr>
        <p:spPr>
          <a:xfrm>
            <a:off x="295877" y="115471"/>
            <a:ext cx="269663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b="1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17/18 S2 A10 (modified)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161" y="559316"/>
            <a:ext cx="758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Calculate the peak forward current </a:t>
            </a:r>
            <a:r>
              <a:rPr kumimoji="0" lang="en-SG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I</a:t>
            </a: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 of the silicon diode.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481" y="1099701"/>
            <a:ext cx="698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rPr>
              <a:t>Solution</a:t>
            </a:r>
            <a:endParaRPr kumimoji="0" lang="en-SG" sz="24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8480" y="1494363"/>
                <a:ext cx="4769233" cy="93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5−0.7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4.3÷2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4.3×2</m:t>
                          </m:r>
                        </m:num>
                        <m:den>
                          <m:r>
                            <a:rPr kumimoji="0" lang="en-SG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4.3</m:t>
                          </m:r>
                        </m:den>
                      </m:f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SG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SG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 </m:t>
                      </m:r>
                      <m:r>
                        <m:rPr>
                          <m:sty m:val="p"/>
                        </m:rPr>
                        <a:rPr kumimoji="0" lang="en-SG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9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mA</m:t>
                      </m:r>
                    </m:oMath>
                  </m:oMathPara>
                </a14:m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0" y="1494363"/>
                <a:ext cx="4769233" cy="933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ooter Placeholder 6"/>
          <p:cNvSpPr txBox="1">
            <a:spLocks/>
          </p:cNvSpPr>
          <p:nvPr/>
        </p:nvSpPr>
        <p:spPr>
          <a:xfrm>
            <a:off x="11180809" y="6450346"/>
            <a:ext cx="7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10925" algn="r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of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003737" y="298033"/>
            <a:ext cx="3730258" cy="1902418"/>
            <a:chOff x="3669014" y="2274379"/>
            <a:chExt cx="3730258" cy="1902418"/>
          </a:xfrm>
        </p:grpSpPr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342BEF67-4F7A-45AF-A6C0-7C8EB7BF3F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914576" y="2620614"/>
              <a:ext cx="0" cy="150494"/>
            </a:xfrm>
            <a:prstGeom prst="line">
              <a:avLst/>
            </a:prstGeom>
            <a:noFill/>
            <a:ln w="25400" cap="flat">
              <a:solidFill>
                <a:srgbClr val="0000CC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4517114" y="2696424"/>
              <a:ext cx="710206" cy="505454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8" name="Freeform 36"/>
            <p:cNvSpPr>
              <a:spLocks/>
            </p:cNvSpPr>
            <p:nvPr/>
          </p:nvSpPr>
          <p:spPr bwMode="auto">
            <a:xfrm flipH="1">
              <a:off x="5457387" y="2696424"/>
              <a:ext cx="1817913" cy="511226"/>
            </a:xfrm>
            <a:custGeom>
              <a:avLst/>
              <a:gdLst>
                <a:gd name="T0" fmla="*/ 646 w 636"/>
                <a:gd name="T1" fmla="*/ 0 h 474"/>
                <a:gd name="T2" fmla="*/ 0 w 636"/>
                <a:gd name="T3" fmla="*/ 0 h 474"/>
                <a:gd name="T4" fmla="*/ 0 w 636"/>
                <a:gd name="T5" fmla="*/ 440 h 474"/>
                <a:gd name="T6" fmla="*/ 0 60000 65536"/>
                <a:gd name="T7" fmla="*/ 0 60000 65536"/>
                <a:gd name="T8" fmla="*/ 0 60000 65536"/>
                <a:gd name="T9" fmla="*/ 0 w 636"/>
                <a:gd name="T10" fmla="*/ 0 h 474"/>
                <a:gd name="T11" fmla="*/ 636 w 636"/>
                <a:gd name="T12" fmla="*/ 474 h 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6" h="474">
                  <a:moveTo>
                    <a:pt x="636" y="0"/>
                  </a:moveTo>
                  <a:lnTo>
                    <a:pt x="0" y="0"/>
                  </a:lnTo>
                  <a:lnTo>
                    <a:pt x="0" y="47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6142423" y="3659712"/>
              <a:ext cx="1" cy="517085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137404" y="2696423"/>
              <a:ext cx="0" cy="514800"/>
            </a:xfrm>
            <a:prstGeom prst="line">
              <a:avLst/>
            </a:prstGeom>
            <a:ln w="254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 53"/>
            <p:cNvSpPr/>
            <p:nvPr/>
          </p:nvSpPr>
          <p:spPr>
            <a:xfrm>
              <a:off x="4517114" y="3659712"/>
              <a:ext cx="2758186" cy="517084"/>
            </a:xfrm>
            <a:custGeom>
              <a:avLst/>
              <a:gdLst>
                <a:gd name="connsiteX0" fmla="*/ 0 w 2868930"/>
                <a:gd name="connsiteY0" fmla="*/ 0 h 624840"/>
                <a:gd name="connsiteX1" fmla="*/ 0 w 2868930"/>
                <a:gd name="connsiteY1" fmla="*/ 624840 h 624840"/>
                <a:gd name="connsiteX2" fmla="*/ 2868930 w 2868930"/>
                <a:gd name="connsiteY2" fmla="*/ 624840 h 624840"/>
                <a:gd name="connsiteX3" fmla="*/ 2868930 w 2868930"/>
                <a:gd name="connsiteY3" fmla="*/ 64770 h 624840"/>
                <a:gd name="connsiteX0" fmla="*/ 0 w 2868930"/>
                <a:gd name="connsiteY0" fmla="*/ 6184 h 631024"/>
                <a:gd name="connsiteX1" fmla="*/ 0 w 2868930"/>
                <a:gd name="connsiteY1" fmla="*/ 631024 h 631024"/>
                <a:gd name="connsiteX2" fmla="*/ 2868930 w 2868930"/>
                <a:gd name="connsiteY2" fmla="*/ 631024 h 631024"/>
                <a:gd name="connsiteX3" fmla="*/ 2867019 w 2868930"/>
                <a:gd name="connsiteY3" fmla="*/ 0 h 631024"/>
                <a:gd name="connsiteX0" fmla="*/ 0 w 2868930"/>
                <a:gd name="connsiteY0" fmla="*/ 0 h 746054"/>
                <a:gd name="connsiteX1" fmla="*/ 0 w 2868930"/>
                <a:gd name="connsiteY1" fmla="*/ 746054 h 746054"/>
                <a:gd name="connsiteX2" fmla="*/ 2868930 w 2868930"/>
                <a:gd name="connsiteY2" fmla="*/ 746054 h 746054"/>
                <a:gd name="connsiteX3" fmla="*/ 2867019 w 2868930"/>
                <a:gd name="connsiteY3" fmla="*/ 115030 h 746054"/>
                <a:gd name="connsiteX0" fmla="*/ 2047 w 2868930"/>
                <a:gd name="connsiteY0" fmla="*/ 0 h 641987"/>
                <a:gd name="connsiteX1" fmla="*/ 0 w 2868930"/>
                <a:gd name="connsiteY1" fmla="*/ 641987 h 641987"/>
                <a:gd name="connsiteX2" fmla="*/ 2868930 w 2868930"/>
                <a:gd name="connsiteY2" fmla="*/ 641987 h 641987"/>
                <a:gd name="connsiteX3" fmla="*/ 2867019 w 2868930"/>
                <a:gd name="connsiteY3" fmla="*/ 10963 h 6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8930" h="641987">
                  <a:moveTo>
                    <a:pt x="2047" y="0"/>
                  </a:moveTo>
                  <a:cubicBezTo>
                    <a:pt x="1365" y="213996"/>
                    <a:pt x="682" y="427991"/>
                    <a:pt x="0" y="641987"/>
                  </a:cubicBezTo>
                  <a:lnTo>
                    <a:pt x="2868930" y="641987"/>
                  </a:lnTo>
                  <a:lnTo>
                    <a:pt x="2867019" y="1096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 Box 78"/>
            <p:cNvSpPr txBox="1">
              <a:spLocks noChangeArrowheads="1"/>
            </p:cNvSpPr>
            <p:nvPr/>
          </p:nvSpPr>
          <p:spPr bwMode="auto">
            <a:xfrm>
              <a:off x="4752821" y="2274379"/>
              <a:ext cx="3726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1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</a:rPr>
                <a:t>I</a:t>
              </a:r>
              <a:endPara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669014" y="3236473"/>
                  <a:ext cx="640063" cy="427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marL="0" marR="0" lvl="0" indent="0" algn="r" defTabSz="4572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SG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r>
                        <a:rPr kumimoji="0" lang="en-SG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kumimoji="0" lang="en-SG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3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3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SG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33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a14:m>
                  <a:r>
                    <a:rPr kumimoji="0" lang="en-GB" sz="2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33CC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+mn-ea"/>
                      <a:cs typeface="+mn-cs"/>
                    </a:rPr>
                    <a:t> </a:t>
                  </a:r>
                  <a:endPara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9014" y="3236473"/>
                  <a:ext cx="640063" cy="427425"/>
                </a:xfrm>
                <a:prstGeom prst="rect">
                  <a:avLst/>
                </a:prstGeom>
                <a:blipFill>
                  <a:blip r:embed="rId3"/>
                  <a:stretch>
                    <a:fillRect b="-428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/>
            <p:cNvGrpSpPr/>
            <p:nvPr/>
          </p:nvGrpSpPr>
          <p:grpSpPr>
            <a:xfrm rot="16200000">
              <a:off x="5194976" y="2570566"/>
              <a:ext cx="276703" cy="248119"/>
              <a:chOff x="9420362" y="1492339"/>
              <a:chExt cx="276703" cy="24811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9420362" y="1740458"/>
                <a:ext cx="276703" cy="0"/>
              </a:xfrm>
              <a:prstGeom prst="line">
                <a:avLst/>
              </a:prstGeom>
              <a:ln w="44450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Isosceles Triangle 68"/>
              <p:cNvSpPr/>
              <p:nvPr/>
            </p:nvSpPr>
            <p:spPr>
              <a:xfrm flipV="1">
                <a:off x="9434253" y="1492339"/>
                <a:ext cx="248920" cy="217590"/>
              </a:xfrm>
              <a:prstGeom prst="triangle">
                <a:avLst/>
              </a:prstGeom>
              <a:solidFill>
                <a:srgbClr val="CC6600"/>
              </a:solidFill>
              <a:ln>
                <a:solidFill>
                  <a:srgbClr val="CC66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58" name="Text Box 78">
              <a:extLst>
                <a:ext uri="{FF2B5EF4-FFF2-40B4-BE49-F238E27FC236}">
                  <a16:creationId xmlns:a16="http://schemas.microsoft.com/office/drawing/2014/main" id="{B3A7BD19-948D-4481-ABB6-4B6288791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691" y="2928004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59" name="Text Box 78">
              <a:extLst>
                <a:ext uri="{FF2B5EF4-FFF2-40B4-BE49-F238E27FC236}">
                  <a16:creationId xmlns:a16="http://schemas.microsoft.com/office/drawing/2014/main" id="{D53A86F4-F90E-412D-A356-02DB500C2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691" y="3633638"/>
              <a:ext cx="235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0"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GB" sz="1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29A329B-5419-4123-90EA-EEEF8C7C7D19}"/>
                </a:ext>
              </a:extLst>
            </p:cNvPr>
            <p:cNvSpPr/>
            <p:nvPr/>
          </p:nvSpPr>
          <p:spPr>
            <a:xfrm>
              <a:off x="4303998" y="3206890"/>
              <a:ext cx="455639" cy="455639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383337" y="3340706"/>
              <a:ext cx="296960" cy="201388"/>
              <a:chOff x="7827835" y="1540571"/>
              <a:chExt cx="296960" cy="201388"/>
            </a:xfrm>
          </p:grpSpPr>
          <p:sp>
            <p:nvSpPr>
              <p:cNvPr id="66" name="Freeform 83">
                <a:extLst>
                  <a:ext uri="{FF2B5EF4-FFF2-40B4-BE49-F238E27FC236}">
                    <a16:creationId xmlns:a16="http://schemas.microsoft.com/office/drawing/2014/main" id="{8A2552AE-ADB1-4912-AFE1-1A832DCD3A32}"/>
                  </a:ext>
                </a:extLst>
              </p:cNvPr>
              <p:cNvSpPr/>
              <p:nvPr/>
            </p:nvSpPr>
            <p:spPr>
              <a:xfrm>
                <a:off x="7827835" y="1540571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7" name="Freeform 84">
                <a:extLst>
                  <a:ext uri="{FF2B5EF4-FFF2-40B4-BE49-F238E27FC236}">
                    <a16:creationId xmlns:a16="http://schemas.microsoft.com/office/drawing/2014/main" id="{3EE62E96-E8F5-4A8E-A571-D55A6445930F}"/>
                  </a:ext>
                </a:extLst>
              </p:cNvPr>
              <p:cNvSpPr/>
              <p:nvPr/>
            </p:nvSpPr>
            <p:spPr>
              <a:xfrm flipV="1">
                <a:off x="7978169" y="1645602"/>
                <a:ext cx="146626" cy="96357"/>
              </a:xfrm>
              <a:custGeom>
                <a:avLst/>
                <a:gdLst>
                  <a:gd name="connsiteX0" fmla="*/ 0 w 904240"/>
                  <a:gd name="connsiteY0" fmla="*/ 1209040 h 1209040"/>
                  <a:gd name="connsiteX1" fmla="*/ 457200 w 904240"/>
                  <a:gd name="connsiteY1" fmla="*/ 0 h 1209040"/>
                  <a:gd name="connsiteX2" fmla="*/ 904240 w 904240"/>
                  <a:gd name="connsiteY2" fmla="*/ 1209040 h 120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240" h="1209040">
                    <a:moveTo>
                      <a:pt x="0" y="1209040"/>
                    </a:moveTo>
                    <a:cubicBezTo>
                      <a:pt x="153246" y="604520"/>
                      <a:pt x="306493" y="0"/>
                      <a:pt x="457200" y="0"/>
                    </a:cubicBezTo>
                    <a:cubicBezTo>
                      <a:pt x="607907" y="0"/>
                      <a:pt x="756073" y="604520"/>
                      <a:pt x="904240" y="1209040"/>
                    </a:cubicBezTo>
                  </a:path>
                </a:pathLst>
              </a:custGeom>
              <a:noFill/>
              <a:ln w="31750" cap="rnd">
                <a:solidFill>
                  <a:srgbClr val="CC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62" name="TextBox 61"/>
            <p:cNvSpPr txBox="1"/>
            <p:nvPr/>
          </p:nvSpPr>
          <p:spPr bwMode="auto">
            <a:xfrm>
              <a:off x="5178197" y="3231327"/>
              <a:ext cx="8790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4.3 k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5910283" y="3312805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6321720" y="3231327"/>
              <a:ext cx="8790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G" sz="2000">
                  <a:solidFill>
                    <a:srgbClr val="0033CC"/>
                  </a:solidFill>
                  <a:latin typeface="Cambria Math" panose="02040503050406030204" pitchFamily="18" charset="0"/>
                </a:rPr>
                <a:t>4.3 k</a:t>
              </a:r>
              <a:r>
                <a:rPr kumimoji="0" lang="el-GR" sz="20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Ω</a:t>
              </a:r>
              <a:endPara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BC5B9586-B0FA-4E6D-870D-5E61B8BBF9C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047228" y="3312805"/>
              <a:ext cx="457200" cy="246888"/>
            </a:xfrm>
            <a:custGeom>
              <a:avLst/>
              <a:gdLst>
                <a:gd name="T0" fmla="*/ 0 w 2475"/>
                <a:gd name="T1" fmla="*/ 85 h 1110"/>
                <a:gd name="T2" fmla="*/ 22 w 2475"/>
                <a:gd name="T3" fmla="*/ 2 h 1110"/>
                <a:gd name="T4" fmla="*/ 46 w 2475"/>
                <a:gd name="T5" fmla="*/ 172 h 1110"/>
                <a:gd name="T6" fmla="*/ 87 w 2475"/>
                <a:gd name="T7" fmla="*/ 2 h 1110"/>
                <a:gd name="T8" fmla="*/ 113 w 2475"/>
                <a:gd name="T9" fmla="*/ 172 h 1110"/>
                <a:gd name="T10" fmla="*/ 157 w 2475"/>
                <a:gd name="T11" fmla="*/ 0 h 1110"/>
                <a:gd name="T12" fmla="*/ 186 w 2475"/>
                <a:gd name="T13" fmla="*/ 174 h 1110"/>
                <a:gd name="T14" fmla="*/ 229 w 2475"/>
                <a:gd name="T15" fmla="*/ 0 h 1110"/>
                <a:gd name="T16" fmla="*/ 256 w 2475"/>
                <a:gd name="T17" fmla="*/ 174 h 1110"/>
                <a:gd name="T18" fmla="*/ 282 w 2475"/>
                <a:gd name="T19" fmla="*/ 85 h 1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75"/>
                <a:gd name="T31" fmla="*/ 0 h 1110"/>
                <a:gd name="T32" fmla="*/ 2475 w 2475"/>
                <a:gd name="T33" fmla="*/ 1110 h 11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75" h="1110">
                  <a:moveTo>
                    <a:pt x="0" y="540"/>
                  </a:moveTo>
                  <a:lnTo>
                    <a:pt x="195" y="15"/>
                  </a:lnTo>
                  <a:lnTo>
                    <a:pt x="405" y="1095"/>
                  </a:lnTo>
                  <a:lnTo>
                    <a:pt x="765" y="15"/>
                  </a:lnTo>
                  <a:lnTo>
                    <a:pt x="990" y="1095"/>
                  </a:lnTo>
                  <a:lnTo>
                    <a:pt x="1380" y="0"/>
                  </a:lnTo>
                  <a:lnTo>
                    <a:pt x="1635" y="1110"/>
                  </a:lnTo>
                  <a:lnTo>
                    <a:pt x="2010" y="0"/>
                  </a:lnTo>
                  <a:lnTo>
                    <a:pt x="2250" y="1110"/>
                  </a:lnTo>
                  <a:lnTo>
                    <a:pt x="2475" y="540"/>
                  </a:lnTo>
                </a:path>
              </a:pathLst>
            </a:custGeom>
            <a:noFill/>
            <a:ln w="31750" cap="rnd" cmpd="sng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96715"/>
            <a:ext cx="423241" cy="423241"/>
          </a:xfrm>
          <a:prstGeom prst="rect">
            <a:avLst/>
          </a:prstGeom>
        </p:spPr>
      </p:pic>
      <p:sp>
        <p:nvSpPr>
          <p:cNvPr id="32" name="Oval Callout 31"/>
          <p:cNvSpPr/>
          <p:nvPr/>
        </p:nvSpPr>
        <p:spPr>
          <a:xfrm>
            <a:off x="3348655" y="203767"/>
            <a:ext cx="1384711" cy="276829"/>
          </a:xfrm>
          <a:prstGeom prst="wedgeEllipseCallout">
            <a:avLst>
              <a:gd name="adj1" fmla="val -58574"/>
              <a:gd name="adj2" fmla="val -3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Explanation </a:t>
            </a: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5550B3-F1C0-4D73-82FC-DDABEC8F0952}">
  <ds:schemaRefs>
    <ds:schemaRef ds:uri="http://www.w3.org/XML/1998/namespace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772</Words>
  <Application>Microsoft Office PowerPoint</Application>
  <PresentationFormat>Widescreen</PresentationFormat>
  <Paragraphs>334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Cambria Math</vt:lpstr>
      <vt:lpstr>Times New Roman</vt:lpstr>
      <vt:lpstr>Tw Cen MT</vt:lpstr>
      <vt:lpstr>Wingdings</vt:lpstr>
      <vt:lpstr>Retrospect</vt:lpstr>
      <vt:lpstr>Diodes and Rectifiers</vt:lpstr>
      <vt:lpstr>2018/19 S1</vt:lpstr>
      <vt:lpstr>PowerPoint Presentation</vt:lpstr>
      <vt:lpstr>PowerPoint Presentation</vt:lpstr>
      <vt:lpstr>PowerPoint Presentation</vt:lpstr>
      <vt:lpstr>2017/18 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2017/18 S1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2019-06-27T14:09:34Z</dcterms:created>
  <dcterms:modified xsi:type="dcterms:W3CDTF">2019-09-17T05:49:30Z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